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9"/>
  </p:notesMasterIdLst>
  <p:sldIdLst>
    <p:sldId id="256" r:id="rId3"/>
    <p:sldId id="376" r:id="rId4"/>
    <p:sldId id="377" r:id="rId5"/>
    <p:sldId id="375" r:id="rId6"/>
    <p:sldId id="378" r:id="rId7"/>
    <p:sldId id="380" r:id="rId8"/>
    <p:sldId id="379" r:id="rId9"/>
    <p:sldId id="358" r:id="rId10"/>
    <p:sldId id="334" r:id="rId11"/>
    <p:sldId id="268" r:id="rId12"/>
    <p:sldId id="359" r:id="rId13"/>
    <p:sldId id="332" r:id="rId14"/>
    <p:sldId id="297" r:id="rId15"/>
    <p:sldId id="335" r:id="rId16"/>
    <p:sldId id="301" r:id="rId17"/>
    <p:sldId id="298" r:id="rId18"/>
    <p:sldId id="300" r:id="rId19"/>
    <p:sldId id="299" r:id="rId20"/>
    <p:sldId id="360" r:id="rId21"/>
    <p:sldId id="302" r:id="rId22"/>
    <p:sldId id="271" r:id="rId23"/>
    <p:sldId id="309" r:id="rId24"/>
    <p:sldId id="303" r:id="rId25"/>
    <p:sldId id="304" r:id="rId26"/>
    <p:sldId id="270" r:id="rId27"/>
    <p:sldId id="305" r:id="rId28"/>
    <p:sldId id="306" r:id="rId29"/>
    <p:sldId id="308" r:id="rId30"/>
    <p:sldId id="318" r:id="rId31"/>
    <p:sldId id="344" r:id="rId32"/>
    <p:sldId id="361" r:id="rId33"/>
    <p:sldId id="346" r:id="rId34"/>
    <p:sldId id="345" r:id="rId35"/>
    <p:sldId id="363" r:id="rId36"/>
    <p:sldId id="364" r:id="rId37"/>
    <p:sldId id="362" r:id="rId38"/>
    <p:sldId id="260" r:id="rId39"/>
    <p:sldId id="261" r:id="rId40"/>
    <p:sldId id="354" r:id="rId41"/>
    <p:sldId id="262" r:id="rId42"/>
    <p:sldId id="263" r:id="rId43"/>
    <p:sldId id="356" r:id="rId44"/>
    <p:sldId id="355" r:id="rId45"/>
    <p:sldId id="264" r:id="rId46"/>
    <p:sldId id="357" r:id="rId47"/>
    <p:sldId id="265" r:id="rId48"/>
    <p:sldId id="266" r:id="rId49"/>
    <p:sldId id="267" r:id="rId50"/>
    <p:sldId id="365" r:id="rId51"/>
    <p:sldId id="368" r:id="rId52"/>
    <p:sldId id="369" r:id="rId53"/>
    <p:sldId id="370" r:id="rId54"/>
    <p:sldId id="371" r:id="rId55"/>
    <p:sldId id="372" r:id="rId56"/>
    <p:sldId id="373" r:id="rId57"/>
    <p:sldId id="387" r:id="rId58"/>
    <p:sldId id="374" r:id="rId59"/>
    <p:sldId id="367" r:id="rId60"/>
    <p:sldId id="366" r:id="rId61"/>
    <p:sldId id="382" r:id="rId62"/>
    <p:sldId id="383" r:id="rId63"/>
    <p:sldId id="384" r:id="rId64"/>
    <p:sldId id="289" r:id="rId65"/>
    <p:sldId id="385" r:id="rId66"/>
    <p:sldId id="386" r:id="rId67"/>
    <p:sldId id="388" r:id="rId68"/>
    <p:sldId id="381" r:id="rId69"/>
    <p:sldId id="258" r:id="rId70"/>
    <p:sldId id="281" r:id="rId71"/>
    <p:sldId id="278" r:id="rId72"/>
    <p:sldId id="279" r:id="rId73"/>
    <p:sldId id="280" r:id="rId74"/>
    <p:sldId id="389" r:id="rId75"/>
    <p:sldId id="392" r:id="rId76"/>
    <p:sldId id="390" r:id="rId77"/>
    <p:sldId id="39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1"/>
    <p:restoredTop sz="94737"/>
  </p:normalViewPr>
  <p:slideViewPr>
    <p:cSldViewPr snapToGrid="0">
      <p:cViewPr varScale="1">
        <p:scale>
          <a:sx n="93" d="100"/>
          <a:sy n="93" d="100"/>
        </p:scale>
        <p:origin x="248"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56ABE-356D-4342-AD89-09A54C4318C1}"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IN"/>
        </a:p>
      </dgm:t>
    </dgm:pt>
    <dgm:pt modelId="{8074B078-6EBF-41D6-8FAE-760127C3ED9E}">
      <dgm:prSet phldrT="[Text]"/>
      <dgm:spPr/>
      <dgm:t>
        <a:bodyPr/>
        <a:lstStyle/>
        <a:p>
          <a:r>
            <a:rPr lang="en-IN" dirty="0"/>
            <a:t>Features</a:t>
          </a:r>
        </a:p>
      </dgm:t>
    </dgm:pt>
    <dgm:pt modelId="{5C45208B-178F-4B71-84F0-026356454772}" type="parTrans" cxnId="{AD166B38-68AD-46AA-912B-AF925A0328A5}">
      <dgm:prSet/>
      <dgm:spPr/>
      <dgm:t>
        <a:bodyPr/>
        <a:lstStyle/>
        <a:p>
          <a:endParaRPr lang="en-IN"/>
        </a:p>
      </dgm:t>
    </dgm:pt>
    <dgm:pt modelId="{E8D9F102-A504-4711-B670-B79F2F395A09}" type="sibTrans" cxnId="{AD166B38-68AD-46AA-912B-AF925A0328A5}">
      <dgm:prSet/>
      <dgm:spPr/>
      <dgm:t>
        <a:bodyPr/>
        <a:lstStyle/>
        <a:p>
          <a:endParaRPr lang="en-IN"/>
        </a:p>
      </dgm:t>
    </dgm:pt>
    <dgm:pt modelId="{B6472E5C-35E4-4456-8A26-E9C84D899987}">
      <dgm:prSet phldrT="[Text]"/>
      <dgm:spPr/>
      <dgm:t>
        <a:bodyPr/>
        <a:lstStyle/>
        <a:p>
          <a:r>
            <a:rPr lang="en-IN" dirty="0"/>
            <a:t>Qualitative</a:t>
          </a:r>
        </a:p>
      </dgm:t>
    </dgm:pt>
    <dgm:pt modelId="{F813D2A5-7AFE-4F67-915C-CF42B82CAB40}" type="parTrans" cxnId="{51501BCE-68AB-41E9-B56C-C6D6D4A663B4}">
      <dgm:prSet/>
      <dgm:spPr/>
      <dgm:t>
        <a:bodyPr/>
        <a:lstStyle/>
        <a:p>
          <a:endParaRPr lang="en-IN"/>
        </a:p>
      </dgm:t>
    </dgm:pt>
    <dgm:pt modelId="{4FA0EEFF-1D9F-466D-B185-FDB18B94A72F}" type="sibTrans" cxnId="{51501BCE-68AB-41E9-B56C-C6D6D4A663B4}">
      <dgm:prSet/>
      <dgm:spPr/>
      <dgm:t>
        <a:bodyPr/>
        <a:lstStyle/>
        <a:p>
          <a:pPr algn="ctr"/>
          <a:r>
            <a:rPr lang="en-IN" b="0" dirty="0"/>
            <a:t>Qualities</a:t>
          </a:r>
        </a:p>
      </dgm:t>
    </dgm:pt>
    <dgm:pt modelId="{2627BAD7-C042-4706-A59C-CEF9187A467A}">
      <dgm:prSet phldrT="[Text]"/>
      <dgm:spPr/>
      <dgm:t>
        <a:bodyPr/>
        <a:lstStyle/>
        <a:p>
          <a:r>
            <a:rPr lang="en-IN" dirty="0"/>
            <a:t>Nominal</a:t>
          </a:r>
        </a:p>
      </dgm:t>
    </dgm:pt>
    <dgm:pt modelId="{4BF741D3-8543-4A70-A004-D0270A2231DF}" type="parTrans" cxnId="{3B8A88A8-9F02-4EE5-8ACC-4F78EC20843C}">
      <dgm:prSet/>
      <dgm:spPr/>
      <dgm:t>
        <a:bodyPr/>
        <a:lstStyle/>
        <a:p>
          <a:endParaRPr lang="en-IN"/>
        </a:p>
      </dgm:t>
    </dgm:pt>
    <dgm:pt modelId="{D89F79C6-2AAF-449E-853F-45700A34FEA1}" type="sibTrans" cxnId="{3B8A88A8-9F02-4EE5-8ACC-4F78EC20843C}">
      <dgm:prSet/>
      <dgm:spPr/>
      <dgm:t>
        <a:bodyPr/>
        <a:lstStyle/>
        <a:p>
          <a:pPr algn="ctr"/>
          <a:r>
            <a:rPr lang="en-IN" dirty="0"/>
            <a:t>No inherit order</a:t>
          </a:r>
        </a:p>
      </dgm:t>
    </dgm:pt>
    <dgm:pt modelId="{EB75E108-BC9A-486B-977D-43EB45697422}">
      <dgm:prSet phldrT="[Text]"/>
      <dgm:spPr/>
      <dgm:t>
        <a:bodyPr/>
        <a:lstStyle/>
        <a:p>
          <a:r>
            <a:rPr lang="en-IN" dirty="0"/>
            <a:t>Ordinal</a:t>
          </a:r>
        </a:p>
      </dgm:t>
    </dgm:pt>
    <dgm:pt modelId="{607361B3-E75B-423C-9FA9-21374851EB33}" type="parTrans" cxnId="{41CD74CD-B557-4347-B94E-AF09187C4B6B}">
      <dgm:prSet/>
      <dgm:spPr/>
      <dgm:t>
        <a:bodyPr/>
        <a:lstStyle/>
        <a:p>
          <a:endParaRPr lang="en-IN"/>
        </a:p>
      </dgm:t>
    </dgm:pt>
    <dgm:pt modelId="{9572A5A6-88AD-4AE7-B0FE-4C7DF62084AD}" type="sibTrans" cxnId="{41CD74CD-B557-4347-B94E-AF09187C4B6B}">
      <dgm:prSet/>
      <dgm:spPr/>
      <dgm:t>
        <a:bodyPr/>
        <a:lstStyle/>
        <a:p>
          <a:pPr algn="ctr"/>
          <a:r>
            <a:rPr lang="en-IN" dirty="0"/>
            <a:t>Meaningful order</a:t>
          </a:r>
        </a:p>
      </dgm:t>
    </dgm:pt>
    <dgm:pt modelId="{1BA280F5-0990-4259-BF30-AC54BC905F23}">
      <dgm:prSet phldrT="[Text]"/>
      <dgm:spPr/>
      <dgm:t>
        <a:bodyPr/>
        <a:lstStyle/>
        <a:p>
          <a:r>
            <a:rPr lang="en-IN" dirty="0"/>
            <a:t>Quantitative</a:t>
          </a:r>
        </a:p>
      </dgm:t>
    </dgm:pt>
    <dgm:pt modelId="{2D1488C9-A716-4EF7-8D40-C2B14E92AA50}" type="parTrans" cxnId="{EB675C10-6CD2-428D-A7E1-E12893769D2D}">
      <dgm:prSet/>
      <dgm:spPr/>
      <dgm:t>
        <a:bodyPr/>
        <a:lstStyle/>
        <a:p>
          <a:endParaRPr lang="en-IN"/>
        </a:p>
      </dgm:t>
    </dgm:pt>
    <dgm:pt modelId="{C7C9F872-96FE-475A-95BF-39499CC3390E}" type="sibTrans" cxnId="{EB675C10-6CD2-428D-A7E1-E12893769D2D}">
      <dgm:prSet/>
      <dgm:spPr/>
      <dgm:t>
        <a:bodyPr/>
        <a:lstStyle/>
        <a:p>
          <a:pPr algn="ctr"/>
          <a:r>
            <a:rPr lang="en-IN" dirty="0"/>
            <a:t>Quantities</a:t>
          </a:r>
        </a:p>
      </dgm:t>
    </dgm:pt>
    <dgm:pt modelId="{4AA26BC7-48F3-4109-B50F-0C0125A072F9}">
      <dgm:prSet phldrT="[Text]"/>
      <dgm:spPr/>
      <dgm:t>
        <a:bodyPr/>
        <a:lstStyle/>
        <a:p>
          <a:r>
            <a:rPr lang="en-IN" dirty="0"/>
            <a:t>Interval</a:t>
          </a:r>
        </a:p>
      </dgm:t>
    </dgm:pt>
    <dgm:pt modelId="{BFD8A4D2-A1E0-4AB5-A9A8-AFB08E937D5E}" type="parTrans" cxnId="{1BE71406-9E44-4914-B5EA-09CE58FA4C8E}">
      <dgm:prSet/>
      <dgm:spPr/>
      <dgm:t>
        <a:bodyPr/>
        <a:lstStyle/>
        <a:p>
          <a:endParaRPr lang="en-IN"/>
        </a:p>
      </dgm:t>
    </dgm:pt>
    <dgm:pt modelId="{05EB201E-302C-43E1-A7B5-F6DCD46CE569}" type="sibTrans" cxnId="{1BE71406-9E44-4914-B5EA-09CE58FA4C8E}">
      <dgm:prSet/>
      <dgm:spPr/>
      <dgm:t>
        <a:bodyPr/>
        <a:lstStyle/>
        <a:p>
          <a:pPr algn="ctr"/>
          <a:r>
            <a:rPr lang="en-IN" dirty="0"/>
            <a:t>No true Zero-point</a:t>
          </a:r>
        </a:p>
      </dgm:t>
    </dgm:pt>
    <dgm:pt modelId="{A33638FE-5809-45CC-A95D-EED5EA8EE236}">
      <dgm:prSet/>
      <dgm:spPr/>
      <dgm:t>
        <a:bodyPr/>
        <a:lstStyle/>
        <a:p>
          <a:r>
            <a:rPr lang="en-IN" dirty="0"/>
            <a:t>Ratio</a:t>
          </a:r>
        </a:p>
      </dgm:t>
    </dgm:pt>
    <dgm:pt modelId="{C873F249-C8CD-4B9D-8F22-6F4D9D94180C}" type="parTrans" cxnId="{D2B70272-E3F0-47E5-816B-987303664FA5}">
      <dgm:prSet/>
      <dgm:spPr/>
      <dgm:t>
        <a:bodyPr/>
        <a:lstStyle/>
        <a:p>
          <a:endParaRPr lang="en-IN"/>
        </a:p>
      </dgm:t>
    </dgm:pt>
    <dgm:pt modelId="{C7780733-744B-48FC-80D9-07EC6AF01ABD}" type="sibTrans" cxnId="{D2B70272-E3F0-47E5-816B-987303664FA5}">
      <dgm:prSet/>
      <dgm:spPr/>
      <dgm:t>
        <a:bodyPr/>
        <a:lstStyle/>
        <a:p>
          <a:r>
            <a:rPr lang="en-IN" dirty="0"/>
            <a:t>True Zero point</a:t>
          </a:r>
        </a:p>
      </dgm:t>
    </dgm:pt>
    <dgm:pt modelId="{DD24AE3F-2EF1-4334-998E-F046AC2C3905}">
      <dgm:prSet/>
      <dgm:spPr/>
      <dgm:t>
        <a:bodyPr/>
        <a:lstStyle/>
        <a:p>
          <a:r>
            <a:rPr lang="en-IN" dirty="0"/>
            <a:t>Binary</a:t>
          </a:r>
        </a:p>
      </dgm:t>
    </dgm:pt>
    <dgm:pt modelId="{ABAE6347-3937-4CD2-BDC3-49791B0FE7B0}" type="parTrans" cxnId="{0B05159F-EC13-472D-AD9C-EE66DAA7BB2C}">
      <dgm:prSet/>
      <dgm:spPr/>
      <dgm:t>
        <a:bodyPr/>
        <a:lstStyle/>
        <a:p>
          <a:endParaRPr lang="en-IN"/>
        </a:p>
      </dgm:t>
    </dgm:pt>
    <dgm:pt modelId="{913E2783-7A63-418B-9CAF-063D8BD2CA90}" type="sibTrans" cxnId="{0B05159F-EC13-472D-AD9C-EE66DAA7BB2C}">
      <dgm:prSet custT="1"/>
      <dgm:spPr/>
      <dgm:t>
        <a:bodyPr/>
        <a:lstStyle/>
        <a:p>
          <a:pPr algn="ctr"/>
          <a:r>
            <a:rPr lang="en-IN" sz="1900" dirty="0"/>
            <a:t>2 states</a:t>
          </a:r>
        </a:p>
      </dgm:t>
    </dgm:pt>
    <dgm:pt modelId="{EADCF930-9A26-43CE-BCA7-76E5FBCF51DB}" type="pres">
      <dgm:prSet presAssocID="{16B56ABE-356D-4342-AD89-09A54C4318C1}" presName="hierChild1" presStyleCnt="0">
        <dgm:presLayoutVars>
          <dgm:orgChart val="1"/>
          <dgm:chPref val="1"/>
          <dgm:dir/>
          <dgm:animOne val="branch"/>
          <dgm:animLvl val="lvl"/>
          <dgm:resizeHandles/>
        </dgm:presLayoutVars>
      </dgm:prSet>
      <dgm:spPr/>
    </dgm:pt>
    <dgm:pt modelId="{D77249BF-A77C-40DF-9F9F-2375A3814729}" type="pres">
      <dgm:prSet presAssocID="{8074B078-6EBF-41D6-8FAE-760127C3ED9E}" presName="hierRoot1" presStyleCnt="0">
        <dgm:presLayoutVars>
          <dgm:hierBranch val="init"/>
        </dgm:presLayoutVars>
      </dgm:prSet>
      <dgm:spPr/>
    </dgm:pt>
    <dgm:pt modelId="{8101BB3E-FB9D-462D-AA05-F017948E3784}" type="pres">
      <dgm:prSet presAssocID="{8074B078-6EBF-41D6-8FAE-760127C3ED9E}" presName="rootComposite1" presStyleCnt="0"/>
      <dgm:spPr/>
    </dgm:pt>
    <dgm:pt modelId="{693C3AC8-45D2-4DAB-B69E-BBBE5C0B1F39}" type="pres">
      <dgm:prSet presAssocID="{8074B078-6EBF-41D6-8FAE-760127C3ED9E}" presName="rootText1" presStyleLbl="node0" presStyleIdx="0" presStyleCnt="1">
        <dgm:presLayoutVars>
          <dgm:chMax/>
          <dgm:chPref val="3"/>
        </dgm:presLayoutVars>
      </dgm:prSet>
      <dgm:spPr/>
    </dgm:pt>
    <dgm:pt modelId="{1B9BBB60-7C70-4D2B-94EA-36C7A554EAEF}" type="pres">
      <dgm:prSet presAssocID="{8074B078-6EBF-41D6-8FAE-760127C3ED9E}" presName="titleText1" presStyleLbl="fgAcc0" presStyleIdx="0" presStyleCnt="1">
        <dgm:presLayoutVars>
          <dgm:chMax val="0"/>
          <dgm:chPref val="0"/>
        </dgm:presLayoutVars>
      </dgm:prSet>
      <dgm:spPr/>
    </dgm:pt>
    <dgm:pt modelId="{C3B6B3E6-51D1-48FC-A27C-7327F3C8F897}" type="pres">
      <dgm:prSet presAssocID="{8074B078-6EBF-41D6-8FAE-760127C3ED9E}" presName="rootConnector1" presStyleLbl="node1" presStyleIdx="0" presStyleCnt="7"/>
      <dgm:spPr/>
    </dgm:pt>
    <dgm:pt modelId="{A6D6DFC4-0F73-43CE-B18A-4C258766D60C}" type="pres">
      <dgm:prSet presAssocID="{8074B078-6EBF-41D6-8FAE-760127C3ED9E}" presName="hierChild2" presStyleCnt="0"/>
      <dgm:spPr/>
    </dgm:pt>
    <dgm:pt modelId="{4D2312D0-78D2-4B56-9CF2-C290C598A79C}" type="pres">
      <dgm:prSet presAssocID="{F813D2A5-7AFE-4F67-915C-CF42B82CAB40}" presName="Name37" presStyleLbl="parChTrans1D2" presStyleIdx="0" presStyleCnt="2"/>
      <dgm:spPr/>
    </dgm:pt>
    <dgm:pt modelId="{EF341F72-29FF-4147-B567-88F0D7CE6507}" type="pres">
      <dgm:prSet presAssocID="{B6472E5C-35E4-4456-8A26-E9C84D899987}" presName="hierRoot2" presStyleCnt="0">
        <dgm:presLayoutVars>
          <dgm:hierBranch val="init"/>
        </dgm:presLayoutVars>
      </dgm:prSet>
      <dgm:spPr/>
    </dgm:pt>
    <dgm:pt modelId="{AF8C887B-0947-4798-A9C0-CB84C40128F9}" type="pres">
      <dgm:prSet presAssocID="{B6472E5C-35E4-4456-8A26-E9C84D899987}" presName="rootComposite" presStyleCnt="0"/>
      <dgm:spPr/>
    </dgm:pt>
    <dgm:pt modelId="{E8E2B101-429A-4215-97D1-5D6C2FE490AF}" type="pres">
      <dgm:prSet presAssocID="{B6472E5C-35E4-4456-8A26-E9C84D899987}" presName="rootText" presStyleLbl="node1" presStyleIdx="0" presStyleCnt="7">
        <dgm:presLayoutVars>
          <dgm:chMax/>
          <dgm:chPref val="3"/>
        </dgm:presLayoutVars>
      </dgm:prSet>
      <dgm:spPr/>
    </dgm:pt>
    <dgm:pt modelId="{7A940AFD-A310-4B9F-A11C-8A3D9046FA21}" type="pres">
      <dgm:prSet presAssocID="{B6472E5C-35E4-4456-8A26-E9C84D899987}" presName="titleText2" presStyleLbl="fgAcc1" presStyleIdx="0" presStyleCnt="7">
        <dgm:presLayoutVars>
          <dgm:chMax val="0"/>
          <dgm:chPref val="0"/>
        </dgm:presLayoutVars>
      </dgm:prSet>
      <dgm:spPr/>
    </dgm:pt>
    <dgm:pt modelId="{76EBE783-39D1-430F-8B34-152AB3DF2312}" type="pres">
      <dgm:prSet presAssocID="{B6472E5C-35E4-4456-8A26-E9C84D899987}" presName="rootConnector" presStyleLbl="node2" presStyleIdx="0" presStyleCnt="0"/>
      <dgm:spPr/>
    </dgm:pt>
    <dgm:pt modelId="{9FF17E0D-DB0F-4930-8792-F07757EA56E5}" type="pres">
      <dgm:prSet presAssocID="{B6472E5C-35E4-4456-8A26-E9C84D899987}" presName="hierChild4" presStyleCnt="0"/>
      <dgm:spPr/>
    </dgm:pt>
    <dgm:pt modelId="{4CA76DEA-3074-427B-9E52-19AF21776F9D}" type="pres">
      <dgm:prSet presAssocID="{4BF741D3-8543-4A70-A004-D0270A2231DF}" presName="Name37" presStyleLbl="parChTrans1D3" presStyleIdx="0" presStyleCnt="4"/>
      <dgm:spPr/>
    </dgm:pt>
    <dgm:pt modelId="{F49AD88B-FDCE-4340-AF24-5184AAFC92D6}" type="pres">
      <dgm:prSet presAssocID="{2627BAD7-C042-4706-A59C-CEF9187A467A}" presName="hierRoot2" presStyleCnt="0">
        <dgm:presLayoutVars>
          <dgm:hierBranch val="init"/>
        </dgm:presLayoutVars>
      </dgm:prSet>
      <dgm:spPr/>
    </dgm:pt>
    <dgm:pt modelId="{513837A9-E054-4FB7-AC97-4C78E9BDFFED}" type="pres">
      <dgm:prSet presAssocID="{2627BAD7-C042-4706-A59C-CEF9187A467A}" presName="rootComposite" presStyleCnt="0"/>
      <dgm:spPr/>
    </dgm:pt>
    <dgm:pt modelId="{1FB22A05-11E7-4364-97CC-20B11964C125}" type="pres">
      <dgm:prSet presAssocID="{2627BAD7-C042-4706-A59C-CEF9187A467A}" presName="rootText" presStyleLbl="node1" presStyleIdx="1" presStyleCnt="7">
        <dgm:presLayoutVars>
          <dgm:chMax/>
          <dgm:chPref val="3"/>
        </dgm:presLayoutVars>
      </dgm:prSet>
      <dgm:spPr/>
    </dgm:pt>
    <dgm:pt modelId="{3E3AFE56-E004-4D37-9C51-18DC101853E2}" type="pres">
      <dgm:prSet presAssocID="{2627BAD7-C042-4706-A59C-CEF9187A467A}" presName="titleText2" presStyleLbl="fgAcc1" presStyleIdx="1" presStyleCnt="7" custScaleY="175837">
        <dgm:presLayoutVars>
          <dgm:chMax val="0"/>
          <dgm:chPref val="0"/>
        </dgm:presLayoutVars>
      </dgm:prSet>
      <dgm:spPr/>
    </dgm:pt>
    <dgm:pt modelId="{E4318135-7CF3-4AFA-8C2C-C927A180D5D4}" type="pres">
      <dgm:prSet presAssocID="{2627BAD7-C042-4706-A59C-CEF9187A467A}" presName="rootConnector" presStyleLbl="node3" presStyleIdx="0" presStyleCnt="0"/>
      <dgm:spPr/>
    </dgm:pt>
    <dgm:pt modelId="{68CA1D24-31A4-4C15-A4C0-EB0767816EE8}" type="pres">
      <dgm:prSet presAssocID="{2627BAD7-C042-4706-A59C-CEF9187A467A}" presName="hierChild4" presStyleCnt="0"/>
      <dgm:spPr/>
    </dgm:pt>
    <dgm:pt modelId="{B18A1A12-2263-488D-B369-35E236A48558}" type="pres">
      <dgm:prSet presAssocID="{ABAE6347-3937-4CD2-BDC3-49791B0FE7B0}" presName="Name37" presStyleLbl="parChTrans1D4" presStyleIdx="0" presStyleCnt="1"/>
      <dgm:spPr/>
    </dgm:pt>
    <dgm:pt modelId="{0CA40BBD-2781-4BE1-B8BE-BD0B3057CABA}" type="pres">
      <dgm:prSet presAssocID="{DD24AE3F-2EF1-4334-998E-F046AC2C3905}" presName="hierRoot2" presStyleCnt="0">
        <dgm:presLayoutVars>
          <dgm:hierBranch val="init"/>
        </dgm:presLayoutVars>
      </dgm:prSet>
      <dgm:spPr/>
    </dgm:pt>
    <dgm:pt modelId="{389232D0-05B9-4498-8085-349763F9E3A8}" type="pres">
      <dgm:prSet presAssocID="{DD24AE3F-2EF1-4334-998E-F046AC2C3905}" presName="rootComposite" presStyleCnt="0"/>
      <dgm:spPr/>
    </dgm:pt>
    <dgm:pt modelId="{8EA5BF50-7165-4876-B720-1A6B766E3D5C}" type="pres">
      <dgm:prSet presAssocID="{DD24AE3F-2EF1-4334-998E-F046AC2C3905}" presName="rootText" presStyleLbl="node1" presStyleIdx="2" presStyleCnt="7">
        <dgm:presLayoutVars>
          <dgm:chMax/>
          <dgm:chPref val="3"/>
        </dgm:presLayoutVars>
      </dgm:prSet>
      <dgm:spPr/>
    </dgm:pt>
    <dgm:pt modelId="{78BC0AE1-7179-46DE-910B-94D0777D268C}" type="pres">
      <dgm:prSet presAssocID="{DD24AE3F-2EF1-4334-998E-F046AC2C3905}" presName="titleText2" presStyleLbl="fgAcc1" presStyleIdx="2" presStyleCnt="7" custScaleY="184260">
        <dgm:presLayoutVars>
          <dgm:chMax val="0"/>
          <dgm:chPref val="0"/>
        </dgm:presLayoutVars>
      </dgm:prSet>
      <dgm:spPr/>
    </dgm:pt>
    <dgm:pt modelId="{57DDA84B-3944-4C71-A5F8-AB85A0AC6609}" type="pres">
      <dgm:prSet presAssocID="{DD24AE3F-2EF1-4334-998E-F046AC2C3905}" presName="rootConnector" presStyleLbl="node4" presStyleIdx="0" presStyleCnt="0"/>
      <dgm:spPr/>
    </dgm:pt>
    <dgm:pt modelId="{3A9AC281-B1CC-4D78-87D3-F192883B4E32}" type="pres">
      <dgm:prSet presAssocID="{DD24AE3F-2EF1-4334-998E-F046AC2C3905}" presName="hierChild4" presStyleCnt="0"/>
      <dgm:spPr/>
    </dgm:pt>
    <dgm:pt modelId="{907951EA-C2EF-4AFD-8303-DBD81494FBE2}" type="pres">
      <dgm:prSet presAssocID="{DD24AE3F-2EF1-4334-998E-F046AC2C3905}" presName="hierChild5" presStyleCnt="0"/>
      <dgm:spPr/>
    </dgm:pt>
    <dgm:pt modelId="{5F843501-3328-4CC5-BEBF-51F0335CA524}" type="pres">
      <dgm:prSet presAssocID="{2627BAD7-C042-4706-A59C-CEF9187A467A}" presName="hierChild5" presStyleCnt="0"/>
      <dgm:spPr/>
    </dgm:pt>
    <dgm:pt modelId="{8A15733B-700E-47A1-AB40-44267E398C7C}" type="pres">
      <dgm:prSet presAssocID="{607361B3-E75B-423C-9FA9-21374851EB33}" presName="Name37" presStyleLbl="parChTrans1D3" presStyleIdx="1" presStyleCnt="4"/>
      <dgm:spPr/>
    </dgm:pt>
    <dgm:pt modelId="{8BF246E6-7235-4263-842B-C5C722BC4623}" type="pres">
      <dgm:prSet presAssocID="{EB75E108-BC9A-486B-977D-43EB45697422}" presName="hierRoot2" presStyleCnt="0">
        <dgm:presLayoutVars>
          <dgm:hierBranch val="init"/>
        </dgm:presLayoutVars>
      </dgm:prSet>
      <dgm:spPr/>
    </dgm:pt>
    <dgm:pt modelId="{3D5D4351-C2C4-4A55-B119-15DE6A324931}" type="pres">
      <dgm:prSet presAssocID="{EB75E108-BC9A-486B-977D-43EB45697422}" presName="rootComposite" presStyleCnt="0"/>
      <dgm:spPr/>
    </dgm:pt>
    <dgm:pt modelId="{8286DE8D-FD42-44B2-B47A-65989A084A7B}" type="pres">
      <dgm:prSet presAssocID="{EB75E108-BC9A-486B-977D-43EB45697422}" presName="rootText" presStyleLbl="node1" presStyleIdx="3" presStyleCnt="7">
        <dgm:presLayoutVars>
          <dgm:chMax/>
          <dgm:chPref val="3"/>
        </dgm:presLayoutVars>
      </dgm:prSet>
      <dgm:spPr/>
    </dgm:pt>
    <dgm:pt modelId="{15B5A745-2F49-4E82-8609-F8A7E7143F8B}" type="pres">
      <dgm:prSet presAssocID="{EB75E108-BC9A-486B-977D-43EB45697422}" presName="titleText2" presStyleLbl="fgAcc1" presStyleIdx="3" presStyleCnt="7" custScaleY="177408">
        <dgm:presLayoutVars>
          <dgm:chMax val="0"/>
          <dgm:chPref val="0"/>
        </dgm:presLayoutVars>
      </dgm:prSet>
      <dgm:spPr/>
    </dgm:pt>
    <dgm:pt modelId="{DF694CE4-2579-45D1-BFB3-51420487149D}" type="pres">
      <dgm:prSet presAssocID="{EB75E108-BC9A-486B-977D-43EB45697422}" presName="rootConnector" presStyleLbl="node3" presStyleIdx="0" presStyleCnt="0"/>
      <dgm:spPr/>
    </dgm:pt>
    <dgm:pt modelId="{C551C013-D6CC-4470-A220-3C1DF300522F}" type="pres">
      <dgm:prSet presAssocID="{EB75E108-BC9A-486B-977D-43EB45697422}" presName="hierChild4" presStyleCnt="0"/>
      <dgm:spPr/>
    </dgm:pt>
    <dgm:pt modelId="{12389743-947B-4F65-9384-BE8EDC44C752}" type="pres">
      <dgm:prSet presAssocID="{EB75E108-BC9A-486B-977D-43EB45697422}" presName="hierChild5" presStyleCnt="0"/>
      <dgm:spPr/>
    </dgm:pt>
    <dgm:pt modelId="{25F2724C-5B67-4E13-9A18-DCA196DF0A17}" type="pres">
      <dgm:prSet presAssocID="{B6472E5C-35E4-4456-8A26-E9C84D899987}" presName="hierChild5" presStyleCnt="0"/>
      <dgm:spPr/>
    </dgm:pt>
    <dgm:pt modelId="{03F000A8-3754-45B2-9C18-CA388C1F31A5}" type="pres">
      <dgm:prSet presAssocID="{2D1488C9-A716-4EF7-8D40-C2B14E92AA50}" presName="Name37" presStyleLbl="parChTrans1D2" presStyleIdx="1" presStyleCnt="2"/>
      <dgm:spPr/>
    </dgm:pt>
    <dgm:pt modelId="{E9A86AC7-13E7-40F8-BE8F-459BED169E8E}" type="pres">
      <dgm:prSet presAssocID="{1BA280F5-0990-4259-BF30-AC54BC905F23}" presName="hierRoot2" presStyleCnt="0">
        <dgm:presLayoutVars>
          <dgm:hierBranch val="init"/>
        </dgm:presLayoutVars>
      </dgm:prSet>
      <dgm:spPr/>
    </dgm:pt>
    <dgm:pt modelId="{8EBAAC55-2720-43E7-B588-AE317A599315}" type="pres">
      <dgm:prSet presAssocID="{1BA280F5-0990-4259-BF30-AC54BC905F23}" presName="rootComposite" presStyleCnt="0"/>
      <dgm:spPr/>
    </dgm:pt>
    <dgm:pt modelId="{4293B82B-2EA1-42C4-91AC-EBD20A9C3057}" type="pres">
      <dgm:prSet presAssocID="{1BA280F5-0990-4259-BF30-AC54BC905F23}" presName="rootText" presStyleLbl="node1" presStyleIdx="4" presStyleCnt="7">
        <dgm:presLayoutVars>
          <dgm:chMax/>
          <dgm:chPref val="3"/>
        </dgm:presLayoutVars>
      </dgm:prSet>
      <dgm:spPr/>
    </dgm:pt>
    <dgm:pt modelId="{2A1325A9-6C86-4FE5-B29A-FAACC3F7A966}" type="pres">
      <dgm:prSet presAssocID="{1BA280F5-0990-4259-BF30-AC54BC905F23}" presName="titleText2" presStyleLbl="fgAcc1" presStyleIdx="4" presStyleCnt="7">
        <dgm:presLayoutVars>
          <dgm:chMax val="0"/>
          <dgm:chPref val="0"/>
        </dgm:presLayoutVars>
      </dgm:prSet>
      <dgm:spPr/>
    </dgm:pt>
    <dgm:pt modelId="{002604DF-EE64-48C5-820E-AB36CEDEAD2D}" type="pres">
      <dgm:prSet presAssocID="{1BA280F5-0990-4259-BF30-AC54BC905F23}" presName="rootConnector" presStyleLbl="node2" presStyleIdx="0" presStyleCnt="0"/>
      <dgm:spPr/>
    </dgm:pt>
    <dgm:pt modelId="{269225E4-E811-4F6B-8E54-000249824AF1}" type="pres">
      <dgm:prSet presAssocID="{1BA280F5-0990-4259-BF30-AC54BC905F23}" presName="hierChild4" presStyleCnt="0"/>
      <dgm:spPr/>
    </dgm:pt>
    <dgm:pt modelId="{FABF8CE5-0DD0-48C2-8620-D27CE239817C}" type="pres">
      <dgm:prSet presAssocID="{BFD8A4D2-A1E0-4AB5-A9A8-AFB08E937D5E}" presName="Name37" presStyleLbl="parChTrans1D3" presStyleIdx="2" presStyleCnt="4"/>
      <dgm:spPr/>
    </dgm:pt>
    <dgm:pt modelId="{75054501-739F-4540-968E-685943677D1F}" type="pres">
      <dgm:prSet presAssocID="{4AA26BC7-48F3-4109-B50F-0C0125A072F9}" presName="hierRoot2" presStyleCnt="0">
        <dgm:presLayoutVars>
          <dgm:hierBranch val="init"/>
        </dgm:presLayoutVars>
      </dgm:prSet>
      <dgm:spPr/>
    </dgm:pt>
    <dgm:pt modelId="{CE83302A-E972-44E6-B67F-AE61B63A8112}" type="pres">
      <dgm:prSet presAssocID="{4AA26BC7-48F3-4109-B50F-0C0125A072F9}" presName="rootComposite" presStyleCnt="0"/>
      <dgm:spPr/>
    </dgm:pt>
    <dgm:pt modelId="{79F28F08-9B11-4EFD-9F09-7BA43AA0F5DD}" type="pres">
      <dgm:prSet presAssocID="{4AA26BC7-48F3-4109-B50F-0C0125A072F9}" presName="rootText" presStyleLbl="node1" presStyleIdx="5" presStyleCnt="7">
        <dgm:presLayoutVars>
          <dgm:chMax/>
          <dgm:chPref val="3"/>
        </dgm:presLayoutVars>
      </dgm:prSet>
      <dgm:spPr/>
    </dgm:pt>
    <dgm:pt modelId="{439F96BE-3606-4F6D-B271-C0069EB1C233}" type="pres">
      <dgm:prSet presAssocID="{4AA26BC7-48F3-4109-B50F-0C0125A072F9}" presName="titleText2" presStyleLbl="fgAcc1" presStyleIdx="5" presStyleCnt="7" custScaleY="181139">
        <dgm:presLayoutVars>
          <dgm:chMax val="0"/>
          <dgm:chPref val="0"/>
        </dgm:presLayoutVars>
      </dgm:prSet>
      <dgm:spPr/>
    </dgm:pt>
    <dgm:pt modelId="{02BF3786-D1B6-4924-88C6-3D3622E5AE4A}" type="pres">
      <dgm:prSet presAssocID="{4AA26BC7-48F3-4109-B50F-0C0125A072F9}" presName="rootConnector" presStyleLbl="node3" presStyleIdx="0" presStyleCnt="0"/>
      <dgm:spPr/>
    </dgm:pt>
    <dgm:pt modelId="{818D780E-D029-4174-B248-D124D0225A7A}" type="pres">
      <dgm:prSet presAssocID="{4AA26BC7-48F3-4109-B50F-0C0125A072F9}" presName="hierChild4" presStyleCnt="0"/>
      <dgm:spPr/>
    </dgm:pt>
    <dgm:pt modelId="{0E2CE8DC-C325-4AAA-8FE0-03187018EF9B}" type="pres">
      <dgm:prSet presAssocID="{4AA26BC7-48F3-4109-B50F-0C0125A072F9}" presName="hierChild5" presStyleCnt="0"/>
      <dgm:spPr/>
    </dgm:pt>
    <dgm:pt modelId="{33855506-A9B1-42F7-A2C8-8CC552E9E0FA}" type="pres">
      <dgm:prSet presAssocID="{C873F249-C8CD-4B9D-8F22-6F4D9D94180C}" presName="Name37" presStyleLbl="parChTrans1D3" presStyleIdx="3" presStyleCnt="4"/>
      <dgm:spPr/>
    </dgm:pt>
    <dgm:pt modelId="{AB9A2850-B8E2-4249-B838-412CB5F03962}" type="pres">
      <dgm:prSet presAssocID="{A33638FE-5809-45CC-A95D-EED5EA8EE236}" presName="hierRoot2" presStyleCnt="0">
        <dgm:presLayoutVars>
          <dgm:hierBranch val="init"/>
        </dgm:presLayoutVars>
      </dgm:prSet>
      <dgm:spPr/>
    </dgm:pt>
    <dgm:pt modelId="{CB945049-FF4E-4BDC-AF4F-8D605B9B8AAA}" type="pres">
      <dgm:prSet presAssocID="{A33638FE-5809-45CC-A95D-EED5EA8EE236}" presName="rootComposite" presStyleCnt="0"/>
      <dgm:spPr/>
    </dgm:pt>
    <dgm:pt modelId="{C0F47076-3081-4F0C-B98A-5767CE467924}" type="pres">
      <dgm:prSet presAssocID="{A33638FE-5809-45CC-A95D-EED5EA8EE236}" presName="rootText" presStyleLbl="node1" presStyleIdx="6" presStyleCnt="7">
        <dgm:presLayoutVars>
          <dgm:chMax/>
          <dgm:chPref val="3"/>
        </dgm:presLayoutVars>
      </dgm:prSet>
      <dgm:spPr/>
    </dgm:pt>
    <dgm:pt modelId="{09E7FD64-C413-440D-8220-2A05D5E3A767}" type="pres">
      <dgm:prSet presAssocID="{A33638FE-5809-45CC-A95D-EED5EA8EE236}" presName="titleText2" presStyleLbl="fgAcc1" presStyleIdx="6" presStyleCnt="7" custScaleY="173676">
        <dgm:presLayoutVars>
          <dgm:chMax val="0"/>
          <dgm:chPref val="0"/>
        </dgm:presLayoutVars>
      </dgm:prSet>
      <dgm:spPr/>
    </dgm:pt>
    <dgm:pt modelId="{F4EF66C8-342A-465F-812E-686CF895AB34}" type="pres">
      <dgm:prSet presAssocID="{A33638FE-5809-45CC-A95D-EED5EA8EE236}" presName="rootConnector" presStyleLbl="node3" presStyleIdx="0" presStyleCnt="0"/>
      <dgm:spPr/>
    </dgm:pt>
    <dgm:pt modelId="{657E1AFD-299E-4612-899E-40F818FE86D4}" type="pres">
      <dgm:prSet presAssocID="{A33638FE-5809-45CC-A95D-EED5EA8EE236}" presName="hierChild4" presStyleCnt="0"/>
      <dgm:spPr/>
    </dgm:pt>
    <dgm:pt modelId="{25EADFDA-8FD8-4897-9A41-9CE573B86175}" type="pres">
      <dgm:prSet presAssocID="{A33638FE-5809-45CC-A95D-EED5EA8EE236}" presName="hierChild5" presStyleCnt="0"/>
      <dgm:spPr/>
    </dgm:pt>
    <dgm:pt modelId="{FDA28411-0D34-4F28-8378-AD3390B800D1}" type="pres">
      <dgm:prSet presAssocID="{1BA280F5-0990-4259-BF30-AC54BC905F23}" presName="hierChild5" presStyleCnt="0"/>
      <dgm:spPr/>
    </dgm:pt>
    <dgm:pt modelId="{52B4B4D2-7AF5-4BEC-8377-5F0C5E588577}" type="pres">
      <dgm:prSet presAssocID="{8074B078-6EBF-41D6-8FAE-760127C3ED9E}" presName="hierChild3" presStyleCnt="0"/>
      <dgm:spPr/>
    </dgm:pt>
  </dgm:ptLst>
  <dgm:cxnLst>
    <dgm:cxn modelId="{1BE71406-9E44-4914-B5EA-09CE58FA4C8E}" srcId="{1BA280F5-0990-4259-BF30-AC54BC905F23}" destId="{4AA26BC7-48F3-4109-B50F-0C0125A072F9}" srcOrd="0" destOrd="0" parTransId="{BFD8A4D2-A1E0-4AB5-A9A8-AFB08E937D5E}" sibTransId="{05EB201E-302C-43E1-A7B5-F6DCD46CE569}"/>
    <dgm:cxn modelId="{A470C807-1BD4-40D9-917F-D582F0CFF009}" type="presOf" srcId="{4FA0EEFF-1D9F-466D-B185-FDB18B94A72F}" destId="{7A940AFD-A310-4B9F-A11C-8A3D9046FA21}" srcOrd="0" destOrd="0" presId="urn:microsoft.com/office/officeart/2008/layout/NameandTitleOrganizationalChart"/>
    <dgm:cxn modelId="{EB675C10-6CD2-428D-A7E1-E12893769D2D}" srcId="{8074B078-6EBF-41D6-8FAE-760127C3ED9E}" destId="{1BA280F5-0990-4259-BF30-AC54BC905F23}" srcOrd="1" destOrd="0" parTransId="{2D1488C9-A716-4EF7-8D40-C2B14E92AA50}" sibTransId="{C7C9F872-96FE-475A-95BF-39499CC3390E}"/>
    <dgm:cxn modelId="{3D577813-9824-439C-A73B-20E5379DBB98}" type="presOf" srcId="{DD24AE3F-2EF1-4334-998E-F046AC2C3905}" destId="{57DDA84B-3944-4C71-A5F8-AB85A0AC6609}" srcOrd="1" destOrd="0" presId="urn:microsoft.com/office/officeart/2008/layout/NameandTitleOrganizationalChart"/>
    <dgm:cxn modelId="{834ED715-2079-4906-B507-A81664DACC6D}" type="presOf" srcId="{ABAE6347-3937-4CD2-BDC3-49791B0FE7B0}" destId="{B18A1A12-2263-488D-B369-35E236A48558}" srcOrd="0" destOrd="0" presId="urn:microsoft.com/office/officeart/2008/layout/NameandTitleOrganizationalChart"/>
    <dgm:cxn modelId="{6EE4EE1D-887B-4FA5-9903-AF921B76A4CE}" type="presOf" srcId="{E8D9F102-A504-4711-B670-B79F2F395A09}" destId="{1B9BBB60-7C70-4D2B-94EA-36C7A554EAEF}" srcOrd="0" destOrd="0" presId="urn:microsoft.com/office/officeart/2008/layout/NameandTitleOrganizationalChart"/>
    <dgm:cxn modelId="{42D90624-5FAC-455B-A0D2-66D053CA7794}" type="presOf" srcId="{16B56ABE-356D-4342-AD89-09A54C4318C1}" destId="{EADCF930-9A26-43CE-BCA7-76E5FBCF51DB}" srcOrd="0" destOrd="0" presId="urn:microsoft.com/office/officeart/2008/layout/NameandTitleOrganizationalChart"/>
    <dgm:cxn modelId="{88885126-C5E0-4DB1-8DD9-CFD0AF90DE40}" type="presOf" srcId="{4AA26BC7-48F3-4109-B50F-0C0125A072F9}" destId="{79F28F08-9B11-4EFD-9F09-7BA43AA0F5DD}" srcOrd="0" destOrd="0" presId="urn:microsoft.com/office/officeart/2008/layout/NameandTitleOrganizationalChart"/>
    <dgm:cxn modelId="{358ED327-619B-4D3E-BEC0-0A89648FE042}" type="presOf" srcId="{D89F79C6-2AAF-449E-853F-45700A34FEA1}" destId="{3E3AFE56-E004-4D37-9C51-18DC101853E2}" srcOrd="0" destOrd="0" presId="urn:microsoft.com/office/officeart/2008/layout/NameandTitleOrganizationalChart"/>
    <dgm:cxn modelId="{3F5B7828-F2C7-4A50-97A5-8DCFBEA273CE}" type="presOf" srcId="{1BA280F5-0990-4259-BF30-AC54BC905F23}" destId="{4293B82B-2EA1-42C4-91AC-EBD20A9C3057}" srcOrd="0" destOrd="0" presId="urn:microsoft.com/office/officeart/2008/layout/NameandTitleOrganizationalChart"/>
    <dgm:cxn modelId="{D396672A-6954-4B05-9298-84E131E5F532}" type="presOf" srcId="{C7C9F872-96FE-475A-95BF-39499CC3390E}" destId="{2A1325A9-6C86-4FE5-B29A-FAACC3F7A966}" srcOrd="0" destOrd="0" presId="urn:microsoft.com/office/officeart/2008/layout/NameandTitleOrganizationalChart"/>
    <dgm:cxn modelId="{1F1DEA2A-3003-44F4-ABB8-7B18E2F6016A}" type="presOf" srcId="{1BA280F5-0990-4259-BF30-AC54BC905F23}" destId="{002604DF-EE64-48C5-820E-AB36CEDEAD2D}" srcOrd="1" destOrd="0" presId="urn:microsoft.com/office/officeart/2008/layout/NameandTitleOrganizationalChart"/>
    <dgm:cxn modelId="{AD166B38-68AD-46AA-912B-AF925A0328A5}" srcId="{16B56ABE-356D-4342-AD89-09A54C4318C1}" destId="{8074B078-6EBF-41D6-8FAE-760127C3ED9E}" srcOrd="0" destOrd="0" parTransId="{5C45208B-178F-4B71-84F0-026356454772}" sibTransId="{E8D9F102-A504-4711-B670-B79F2F395A09}"/>
    <dgm:cxn modelId="{8D53804C-39C7-4EC2-B99C-9A40B3364FD2}" type="presOf" srcId="{9572A5A6-88AD-4AE7-B0FE-4C7DF62084AD}" destId="{15B5A745-2F49-4E82-8609-F8A7E7143F8B}" srcOrd="0" destOrd="0" presId="urn:microsoft.com/office/officeart/2008/layout/NameandTitleOrganizationalChart"/>
    <dgm:cxn modelId="{A9257B4E-CB83-4C59-BEC4-B0C0A19ADD3F}" type="presOf" srcId="{8074B078-6EBF-41D6-8FAE-760127C3ED9E}" destId="{693C3AC8-45D2-4DAB-B69E-BBBE5C0B1F39}" srcOrd="0" destOrd="0" presId="urn:microsoft.com/office/officeart/2008/layout/NameandTitleOrganizationalChart"/>
    <dgm:cxn modelId="{C47FEA51-0406-42FB-8E21-CE1F880614A7}" type="presOf" srcId="{607361B3-E75B-423C-9FA9-21374851EB33}" destId="{8A15733B-700E-47A1-AB40-44267E398C7C}" srcOrd="0" destOrd="0" presId="urn:microsoft.com/office/officeart/2008/layout/NameandTitleOrganizationalChart"/>
    <dgm:cxn modelId="{AAA7DD5A-292A-4919-A2D9-02D832D60EC8}" type="presOf" srcId="{4BF741D3-8543-4A70-A004-D0270A2231DF}" destId="{4CA76DEA-3074-427B-9E52-19AF21776F9D}" srcOrd="0" destOrd="0" presId="urn:microsoft.com/office/officeart/2008/layout/NameandTitleOrganizationalChart"/>
    <dgm:cxn modelId="{599F7F5E-6116-4AD0-9174-62E60727E91C}" type="presOf" srcId="{BFD8A4D2-A1E0-4AB5-A9A8-AFB08E937D5E}" destId="{FABF8CE5-0DD0-48C2-8620-D27CE239817C}" srcOrd="0" destOrd="0" presId="urn:microsoft.com/office/officeart/2008/layout/NameandTitleOrganizationalChart"/>
    <dgm:cxn modelId="{E968E464-86C7-49A9-970E-ABB0A49AE4DF}" type="presOf" srcId="{B6472E5C-35E4-4456-8A26-E9C84D899987}" destId="{E8E2B101-429A-4215-97D1-5D6C2FE490AF}" srcOrd="0" destOrd="0" presId="urn:microsoft.com/office/officeart/2008/layout/NameandTitleOrganizationalChart"/>
    <dgm:cxn modelId="{36E2CE66-C525-4580-8132-CCA2B3B38946}" type="presOf" srcId="{B6472E5C-35E4-4456-8A26-E9C84D899987}" destId="{76EBE783-39D1-430F-8B34-152AB3DF2312}" srcOrd="1" destOrd="0" presId="urn:microsoft.com/office/officeart/2008/layout/NameandTitleOrganizationalChart"/>
    <dgm:cxn modelId="{D2B70272-E3F0-47E5-816B-987303664FA5}" srcId="{1BA280F5-0990-4259-BF30-AC54BC905F23}" destId="{A33638FE-5809-45CC-A95D-EED5EA8EE236}" srcOrd="1" destOrd="0" parTransId="{C873F249-C8CD-4B9D-8F22-6F4D9D94180C}" sibTransId="{C7780733-744B-48FC-80D9-07EC6AF01ABD}"/>
    <dgm:cxn modelId="{7F93B78A-9D0F-4AB3-BE04-04A31DD34710}" type="presOf" srcId="{8074B078-6EBF-41D6-8FAE-760127C3ED9E}" destId="{C3B6B3E6-51D1-48FC-A27C-7327F3C8F897}" srcOrd="1" destOrd="0" presId="urn:microsoft.com/office/officeart/2008/layout/NameandTitleOrganizationalChart"/>
    <dgm:cxn modelId="{7DC7399C-0B0E-4205-902E-469188D79D6A}" type="presOf" srcId="{913E2783-7A63-418B-9CAF-063D8BD2CA90}" destId="{78BC0AE1-7179-46DE-910B-94D0777D268C}" srcOrd="0" destOrd="0" presId="urn:microsoft.com/office/officeart/2008/layout/NameandTitleOrganizationalChart"/>
    <dgm:cxn modelId="{0B05159F-EC13-472D-AD9C-EE66DAA7BB2C}" srcId="{2627BAD7-C042-4706-A59C-CEF9187A467A}" destId="{DD24AE3F-2EF1-4334-998E-F046AC2C3905}" srcOrd="0" destOrd="0" parTransId="{ABAE6347-3937-4CD2-BDC3-49791B0FE7B0}" sibTransId="{913E2783-7A63-418B-9CAF-063D8BD2CA90}"/>
    <dgm:cxn modelId="{BFACA6A0-F270-432B-B8F7-C7B65CA25683}" type="presOf" srcId="{A33638FE-5809-45CC-A95D-EED5EA8EE236}" destId="{C0F47076-3081-4F0C-B98A-5767CE467924}" srcOrd="0" destOrd="0" presId="urn:microsoft.com/office/officeart/2008/layout/NameandTitleOrganizationalChart"/>
    <dgm:cxn modelId="{965A5CA8-1A27-45DF-94C5-6615D743FA54}" type="presOf" srcId="{05EB201E-302C-43E1-A7B5-F6DCD46CE569}" destId="{439F96BE-3606-4F6D-B271-C0069EB1C233}" srcOrd="0" destOrd="0" presId="urn:microsoft.com/office/officeart/2008/layout/NameandTitleOrganizationalChart"/>
    <dgm:cxn modelId="{3B8A88A8-9F02-4EE5-8ACC-4F78EC20843C}" srcId="{B6472E5C-35E4-4456-8A26-E9C84D899987}" destId="{2627BAD7-C042-4706-A59C-CEF9187A467A}" srcOrd="0" destOrd="0" parTransId="{4BF741D3-8543-4A70-A004-D0270A2231DF}" sibTransId="{D89F79C6-2AAF-449E-853F-45700A34FEA1}"/>
    <dgm:cxn modelId="{752517AC-E6C0-4DD4-B979-4D935E4E57C1}" type="presOf" srcId="{F813D2A5-7AFE-4F67-915C-CF42B82CAB40}" destId="{4D2312D0-78D2-4B56-9CF2-C290C598A79C}" srcOrd="0" destOrd="0" presId="urn:microsoft.com/office/officeart/2008/layout/NameandTitleOrganizationalChart"/>
    <dgm:cxn modelId="{9C4897AF-85A7-4B80-86C4-7F1E91CD3E01}" type="presOf" srcId="{A33638FE-5809-45CC-A95D-EED5EA8EE236}" destId="{F4EF66C8-342A-465F-812E-686CF895AB34}" srcOrd="1" destOrd="0" presId="urn:microsoft.com/office/officeart/2008/layout/NameandTitleOrganizationalChart"/>
    <dgm:cxn modelId="{505A43B1-3B6F-4753-B3C0-F71CBB075564}" type="presOf" srcId="{DD24AE3F-2EF1-4334-998E-F046AC2C3905}" destId="{8EA5BF50-7165-4876-B720-1A6B766E3D5C}" srcOrd="0" destOrd="0" presId="urn:microsoft.com/office/officeart/2008/layout/NameandTitleOrganizationalChart"/>
    <dgm:cxn modelId="{AAC4AFC1-502D-4A74-9D47-7EE0A6CB48A0}" type="presOf" srcId="{EB75E108-BC9A-486B-977D-43EB45697422}" destId="{DF694CE4-2579-45D1-BFB3-51420487149D}" srcOrd="1" destOrd="0" presId="urn:microsoft.com/office/officeart/2008/layout/NameandTitleOrganizationalChart"/>
    <dgm:cxn modelId="{D17CADC7-0E22-47DF-A707-C225E0F6A48A}" type="presOf" srcId="{2627BAD7-C042-4706-A59C-CEF9187A467A}" destId="{1FB22A05-11E7-4364-97CC-20B11964C125}" srcOrd="0" destOrd="0" presId="urn:microsoft.com/office/officeart/2008/layout/NameandTitleOrganizationalChart"/>
    <dgm:cxn modelId="{41CD74CD-B557-4347-B94E-AF09187C4B6B}" srcId="{B6472E5C-35E4-4456-8A26-E9C84D899987}" destId="{EB75E108-BC9A-486B-977D-43EB45697422}" srcOrd="1" destOrd="0" parTransId="{607361B3-E75B-423C-9FA9-21374851EB33}" sibTransId="{9572A5A6-88AD-4AE7-B0FE-4C7DF62084AD}"/>
    <dgm:cxn modelId="{51501BCE-68AB-41E9-B56C-C6D6D4A663B4}" srcId="{8074B078-6EBF-41D6-8FAE-760127C3ED9E}" destId="{B6472E5C-35E4-4456-8A26-E9C84D899987}" srcOrd="0" destOrd="0" parTransId="{F813D2A5-7AFE-4F67-915C-CF42B82CAB40}" sibTransId="{4FA0EEFF-1D9F-466D-B185-FDB18B94A72F}"/>
    <dgm:cxn modelId="{328622CE-D427-4759-A04A-4FC3B0ED0523}" type="presOf" srcId="{4AA26BC7-48F3-4109-B50F-0C0125A072F9}" destId="{02BF3786-D1B6-4924-88C6-3D3622E5AE4A}" srcOrd="1" destOrd="0" presId="urn:microsoft.com/office/officeart/2008/layout/NameandTitleOrganizationalChart"/>
    <dgm:cxn modelId="{F710C1E5-1AC2-43DF-8296-52F8A83CEE3C}" type="presOf" srcId="{C7780733-744B-48FC-80D9-07EC6AF01ABD}" destId="{09E7FD64-C413-440D-8220-2A05D5E3A767}" srcOrd="0" destOrd="0" presId="urn:microsoft.com/office/officeart/2008/layout/NameandTitleOrganizationalChart"/>
    <dgm:cxn modelId="{C95E07EF-2B0D-40B0-B7A6-0E056DC81502}" type="presOf" srcId="{2627BAD7-C042-4706-A59C-CEF9187A467A}" destId="{E4318135-7CF3-4AFA-8C2C-C927A180D5D4}" srcOrd="1" destOrd="0" presId="urn:microsoft.com/office/officeart/2008/layout/NameandTitleOrganizationalChart"/>
    <dgm:cxn modelId="{3CED11F0-FAAE-402E-A098-3167FF8F5024}" type="presOf" srcId="{EB75E108-BC9A-486B-977D-43EB45697422}" destId="{8286DE8D-FD42-44B2-B47A-65989A084A7B}" srcOrd="0" destOrd="0" presId="urn:microsoft.com/office/officeart/2008/layout/NameandTitleOrganizationalChart"/>
    <dgm:cxn modelId="{DAEB04F4-3566-411F-85C5-EFD1EBE67E93}" type="presOf" srcId="{2D1488C9-A716-4EF7-8D40-C2B14E92AA50}" destId="{03F000A8-3754-45B2-9C18-CA388C1F31A5}" srcOrd="0" destOrd="0" presId="urn:microsoft.com/office/officeart/2008/layout/NameandTitleOrganizationalChart"/>
    <dgm:cxn modelId="{587FE2FD-BB91-4627-A504-B065998C41F2}" type="presOf" srcId="{C873F249-C8CD-4B9D-8F22-6F4D9D94180C}" destId="{33855506-A9B1-42F7-A2C8-8CC552E9E0FA}" srcOrd="0" destOrd="0" presId="urn:microsoft.com/office/officeart/2008/layout/NameandTitleOrganizationalChart"/>
    <dgm:cxn modelId="{5AF3786A-8E89-4EBA-ADB1-934E6CA1EB92}" type="presParOf" srcId="{EADCF930-9A26-43CE-BCA7-76E5FBCF51DB}" destId="{D77249BF-A77C-40DF-9F9F-2375A3814729}" srcOrd="0" destOrd="0" presId="urn:microsoft.com/office/officeart/2008/layout/NameandTitleOrganizationalChart"/>
    <dgm:cxn modelId="{FF125786-A692-4A6E-86E6-C560EE977F06}" type="presParOf" srcId="{D77249BF-A77C-40DF-9F9F-2375A3814729}" destId="{8101BB3E-FB9D-462D-AA05-F017948E3784}" srcOrd="0" destOrd="0" presId="urn:microsoft.com/office/officeart/2008/layout/NameandTitleOrganizationalChart"/>
    <dgm:cxn modelId="{E9085AC9-40FF-4795-8417-5DE668E2BD4B}" type="presParOf" srcId="{8101BB3E-FB9D-462D-AA05-F017948E3784}" destId="{693C3AC8-45D2-4DAB-B69E-BBBE5C0B1F39}" srcOrd="0" destOrd="0" presId="urn:microsoft.com/office/officeart/2008/layout/NameandTitleOrganizationalChart"/>
    <dgm:cxn modelId="{FFD3F31F-5CD7-4127-8AAE-20F412CE12CE}" type="presParOf" srcId="{8101BB3E-FB9D-462D-AA05-F017948E3784}" destId="{1B9BBB60-7C70-4D2B-94EA-36C7A554EAEF}" srcOrd="1" destOrd="0" presId="urn:microsoft.com/office/officeart/2008/layout/NameandTitleOrganizationalChart"/>
    <dgm:cxn modelId="{29F44B49-3519-464F-B5EC-B5717578A888}" type="presParOf" srcId="{8101BB3E-FB9D-462D-AA05-F017948E3784}" destId="{C3B6B3E6-51D1-48FC-A27C-7327F3C8F897}" srcOrd="2" destOrd="0" presId="urn:microsoft.com/office/officeart/2008/layout/NameandTitleOrganizationalChart"/>
    <dgm:cxn modelId="{1A8B2FDC-C36A-4DAC-89BE-73E33F4C9DE7}" type="presParOf" srcId="{D77249BF-A77C-40DF-9F9F-2375A3814729}" destId="{A6D6DFC4-0F73-43CE-B18A-4C258766D60C}" srcOrd="1" destOrd="0" presId="urn:microsoft.com/office/officeart/2008/layout/NameandTitleOrganizationalChart"/>
    <dgm:cxn modelId="{50DF9A98-C28F-4F6E-8141-9376460992A9}" type="presParOf" srcId="{A6D6DFC4-0F73-43CE-B18A-4C258766D60C}" destId="{4D2312D0-78D2-4B56-9CF2-C290C598A79C}" srcOrd="0" destOrd="0" presId="urn:microsoft.com/office/officeart/2008/layout/NameandTitleOrganizationalChart"/>
    <dgm:cxn modelId="{37986245-14EA-4E13-90CE-36A12DB298A2}" type="presParOf" srcId="{A6D6DFC4-0F73-43CE-B18A-4C258766D60C}" destId="{EF341F72-29FF-4147-B567-88F0D7CE6507}" srcOrd="1" destOrd="0" presId="urn:microsoft.com/office/officeart/2008/layout/NameandTitleOrganizationalChart"/>
    <dgm:cxn modelId="{4F946525-5F14-4988-8597-B9D0C3733B78}" type="presParOf" srcId="{EF341F72-29FF-4147-B567-88F0D7CE6507}" destId="{AF8C887B-0947-4798-A9C0-CB84C40128F9}" srcOrd="0" destOrd="0" presId="urn:microsoft.com/office/officeart/2008/layout/NameandTitleOrganizationalChart"/>
    <dgm:cxn modelId="{EB310FF2-5F7D-4C07-90B2-8F322FC0B4CA}" type="presParOf" srcId="{AF8C887B-0947-4798-A9C0-CB84C40128F9}" destId="{E8E2B101-429A-4215-97D1-5D6C2FE490AF}" srcOrd="0" destOrd="0" presId="urn:microsoft.com/office/officeart/2008/layout/NameandTitleOrganizationalChart"/>
    <dgm:cxn modelId="{6B417291-EB54-4B8A-B2BC-1EEF2A732E00}" type="presParOf" srcId="{AF8C887B-0947-4798-A9C0-CB84C40128F9}" destId="{7A940AFD-A310-4B9F-A11C-8A3D9046FA21}" srcOrd="1" destOrd="0" presId="urn:microsoft.com/office/officeart/2008/layout/NameandTitleOrganizationalChart"/>
    <dgm:cxn modelId="{53FFD21F-AE8C-47ED-B234-FA77E7E8A3FA}" type="presParOf" srcId="{AF8C887B-0947-4798-A9C0-CB84C40128F9}" destId="{76EBE783-39D1-430F-8B34-152AB3DF2312}" srcOrd="2" destOrd="0" presId="urn:microsoft.com/office/officeart/2008/layout/NameandTitleOrganizationalChart"/>
    <dgm:cxn modelId="{18520F9F-3757-4A43-8C64-92A097E6352A}" type="presParOf" srcId="{EF341F72-29FF-4147-B567-88F0D7CE6507}" destId="{9FF17E0D-DB0F-4930-8792-F07757EA56E5}" srcOrd="1" destOrd="0" presId="urn:microsoft.com/office/officeart/2008/layout/NameandTitleOrganizationalChart"/>
    <dgm:cxn modelId="{1ACEA199-636C-41C4-9E6D-EF442F37BF78}" type="presParOf" srcId="{9FF17E0D-DB0F-4930-8792-F07757EA56E5}" destId="{4CA76DEA-3074-427B-9E52-19AF21776F9D}" srcOrd="0" destOrd="0" presId="urn:microsoft.com/office/officeart/2008/layout/NameandTitleOrganizationalChart"/>
    <dgm:cxn modelId="{23D74B37-9ED5-497C-85F7-73E8177B2CB0}" type="presParOf" srcId="{9FF17E0D-DB0F-4930-8792-F07757EA56E5}" destId="{F49AD88B-FDCE-4340-AF24-5184AAFC92D6}" srcOrd="1" destOrd="0" presId="urn:microsoft.com/office/officeart/2008/layout/NameandTitleOrganizationalChart"/>
    <dgm:cxn modelId="{7620014F-987B-4EB5-8A45-C6649882E182}" type="presParOf" srcId="{F49AD88B-FDCE-4340-AF24-5184AAFC92D6}" destId="{513837A9-E054-4FB7-AC97-4C78E9BDFFED}" srcOrd="0" destOrd="0" presId="urn:microsoft.com/office/officeart/2008/layout/NameandTitleOrganizationalChart"/>
    <dgm:cxn modelId="{56F3C562-119B-4F1D-B2F6-2FB4C809DD0F}" type="presParOf" srcId="{513837A9-E054-4FB7-AC97-4C78E9BDFFED}" destId="{1FB22A05-11E7-4364-97CC-20B11964C125}" srcOrd="0" destOrd="0" presId="urn:microsoft.com/office/officeart/2008/layout/NameandTitleOrganizationalChart"/>
    <dgm:cxn modelId="{B26A3EBD-8112-4A14-8740-DEB318940495}" type="presParOf" srcId="{513837A9-E054-4FB7-AC97-4C78E9BDFFED}" destId="{3E3AFE56-E004-4D37-9C51-18DC101853E2}" srcOrd="1" destOrd="0" presId="urn:microsoft.com/office/officeart/2008/layout/NameandTitleOrganizationalChart"/>
    <dgm:cxn modelId="{3BBB1293-9C65-4858-B1E5-9CC50020FE63}" type="presParOf" srcId="{513837A9-E054-4FB7-AC97-4C78E9BDFFED}" destId="{E4318135-7CF3-4AFA-8C2C-C927A180D5D4}" srcOrd="2" destOrd="0" presId="urn:microsoft.com/office/officeart/2008/layout/NameandTitleOrganizationalChart"/>
    <dgm:cxn modelId="{A28DB8F8-0C4B-463F-81BC-269F72CA147E}" type="presParOf" srcId="{F49AD88B-FDCE-4340-AF24-5184AAFC92D6}" destId="{68CA1D24-31A4-4C15-A4C0-EB0767816EE8}" srcOrd="1" destOrd="0" presId="urn:microsoft.com/office/officeart/2008/layout/NameandTitleOrganizationalChart"/>
    <dgm:cxn modelId="{936EF2AA-48D1-462B-9436-1F2FFBD402CB}" type="presParOf" srcId="{68CA1D24-31A4-4C15-A4C0-EB0767816EE8}" destId="{B18A1A12-2263-488D-B369-35E236A48558}" srcOrd="0" destOrd="0" presId="urn:microsoft.com/office/officeart/2008/layout/NameandTitleOrganizationalChart"/>
    <dgm:cxn modelId="{1FE35A7D-56B1-4B6F-BA37-2740CEBB55F3}" type="presParOf" srcId="{68CA1D24-31A4-4C15-A4C0-EB0767816EE8}" destId="{0CA40BBD-2781-4BE1-B8BE-BD0B3057CABA}" srcOrd="1" destOrd="0" presId="urn:microsoft.com/office/officeart/2008/layout/NameandTitleOrganizationalChart"/>
    <dgm:cxn modelId="{AC367273-35B3-4004-AB4D-994DA6968E88}" type="presParOf" srcId="{0CA40BBD-2781-4BE1-B8BE-BD0B3057CABA}" destId="{389232D0-05B9-4498-8085-349763F9E3A8}" srcOrd="0" destOrd="0" presId="urn:microsoft.com/office/officeart/2008/layout/NameandTitleOrganizationalChart"/>
    <dgm:cxn modelId="{C5018E7B-3CBB-4A18-8646-8CFEEB6CFB18}" type="presParOf" srcId="{389232D0-05B9-4498-8085-349763F9E3A8}" destId="{8EA5BF50-7165-4876-B720-1A6B766E3D5C}" srcOrd="0" destOrd="0" presId="urn:microsoft.com/office/officeart/2008/layout/NameandTitleOrganizationalChart"/>
    <dgm:cxn modelId="{F66A9115-2950-4A79-869C-E2FB6B0D8BD3}" type="presParOf" srcId="{389232D0-05B9-4498-8085-349763F9E3A8}" destId="{78BC0AE1-7179-46DE-910B-94D0777D268C}" srcOrd="1" destOrd="0" presId="urn:microsoft.com/office/officeart/2008/layout/NameandTitleOrganizationalChart"/>
    <dgm:cxn modelId="{1B55CEFE-CE9A-471F-933E-4EBA13D96656}" type="presParOf" srcId="{389232D0-05B9-4498-8085-349763F9E3A8}" destId="{57DDA84B-3944-4C71-A5F8-AB85A0AC6609}" srcOrd="2" destOrd="0" presId="urn:microsoft.com/office/officeart/2008/layout/NameandTitleOrganizationalChart"/>
    <dgm:cxn modelId="{3FAE4293-E915-4994-80F8-4383CED0ADBB}" type="presParOf" srcId="{0CA40BBD-2781-4BE1-B8BE-BD0B3057CABA}" destId="{3A9AC281-B1CC-4D78-87D3-F192883B4E32}" srcOrd="1" destOrd="0" presId="urn:microsoft.com/office/officeart/2008/layout/NameandTitleOrganizationalChart"/>
    <dgm:cxn modelId="{BB7C6EA0-1C55-44A5-9532-450073D29053}" type="presParOf" srcId="{0CA40BBD-2781-4BE1-B8BE-BD0B3057CABA}" destId="{907951EA-C2EF-4AFD-8303-DBD81494FBE2}" srcOrd="2" destOrd="0" presId="urn:microsoft.com/office/officeart/2008/layout/NameandTitleOrganizationalChart"/>
    <dgm:cxn modelId="{90DFAE5D-523D-46E9-BF85-7B786B4F89D8}" type="presParOf" srcId="{F49AD88B-FDCE-4340-AF24-5184AAFC92D6}" destId="{5F843501-3328-4CC5-BEBF-51F0335CA524}" srcOrd="2" destOrd="0" presId="urn:microsoft.com/office/officeart/2008/layout/NameandTitleOrganizationalChart"/>
    <dgm:cxn modelId="{6D5BDDC6-55EE-4874-B15C-8A5C34216983}" type="presParOf" srcId="{9FF17E0D-DB0F-4930-8792-F07757EA56E5}" destId="{8A15733B-700E-47A1-AB40-44267E398C7C}" srcOrd="2" destOrd="0" presId="urn:microsoft.com/office/officeart/2008/layout/NameandTitleOrganizationalChart"/>
    <dgm:cxn modelId="{699E5F98-0609-41E4-9466-2A49D54A6528}" type="presParOf" srcId="{9FF17E0D-DB0F-4930-8792-F07757EA56E5}" destId="{8BF246E6-7235-4263-842B-C5C722BC4623}" srcOrd="3" destOrd="0" presId="urn:microsoft.com/office/officeart/2008/layout/NameandTitleOrganizationalChart"/>
    <dgm:cxn modelId="{7EB08594-F6AD-4832-ACCD-BE2104191F11}" type="presParOf" srcId="{8BF246E6-7235-4263-842B-C5C722BC4623}" destId="{3D5D4351-C2C4-4A55-B119-15DE6A324931}" srcOrd="0" destOrd="0" presId="urn:microsoft.com/office/officeart/2008/layout/NameandTitleOrganizationalChart"/>
    <dgm:cxn modelId="{2198B34E-43FB-4455-955E-D42E2264ECB4}" type="presParOf" srcId="{3D5D4351-C2C4-4A55-B119-15DE6A324931}" destId="{8286DE8D-FD42-44B2-B47A-65989A084A7B}" srcOrd="0" destOrd="0" presId="urn:microsoft.com/office/officeart/2008/layout/NameandTitleOrganizationalChart"/>
    <dgm:cxn modelId="{0D5C23EE-3523-41BD-A4D1-FA726C76F5C6}" type="presParOf" srcId="{3D5D4351-C2C4-4A55-B119-15DE6A324931}" destId="{15B5A745-2F49-4E82-8609-F8A7E7143F8B}" srcOrd="1" destOrd="0" presId="urn:microsoft.com/office/officeart/2008/layout/NameandTitleOrganizationalChart"/>
    <dgm:cxn modelId="{81272303-FCB3-4DE0-8AFA-7A4ADDBF71EF}" type="presParOf" srcId="{3D5D4351-C2C4-4A55-B119-15DE6A324931}" destId="{DF694CE4-2579-45D1-BFB3-51420487149D}" srcOrd="2" destOrd="0" presId="urn:microsoft.com/office/officeart/2008/layout/NameandTitleOrganizationalChart"/>
    <dgm:cxn modelId="{A9E7DB3C-1C5C-4E2A-B3A4-B2279B4ADE69}" type="presParOf" srcId="{8BF246E6-7235-4263-842B-C5C722BC4623}" destId="{C551C013-D6CC-4470-A220-3C1DF300522F}" srcOrd="1" destOrd="0" presId="urn:microsoft.com/office/officeart/2008/layout/NameandTitleOrganizationalChart"/>
    <dgm:cxn modelId="{6C71B381-C403-4A50-B700-B4032C94DDAE}" type="presParOf" srcId="{8BF246E6-7235-4263-842B-C5C722BC4623}" destId="{12389743-947B-4F65-9384-BE8EDC44C752}" srcOrd="2" destOrd="0" presId="urn:microsoft.com/office/officeart/2008/layout/NameandTitleOrganizationalChart"/>
    <dgm:cxn modelId="{A4C95BB6-C2A6-4D06-AC2A-EB439A38CABE}" type="presParOf" srcId="{EF341F72-29FF-4147-B567-88F0D7CE6507}" destId="{25F2724C-5B67-4E13-9A18-DCA196DF0A17}" srcOrd="2" destOrd="0" presId="urn:microsoft.com/office/officeart/2008/layout/NameandTitleOrganizationalChart"/>
    <dgm:cxn modelId="{049822B5-9D23-498E-91F2-C742B4C77496}" type="presParOf" srcId="{A6D6DFC4-0F73-43CE-B18A-4C258766D60C}" destId="{03F000A8-3754-45B2-9C18-CA388C1F31A5}" srcOrd="2" destOrd="0" presId="urn:microsoft.com/office/officeart/2008/layout/NameandTitleOrganizationalChart"/>
    <dgm:cxn modelId="{18FAE070-838C-40BA-8384-51831A895A0E}" type="presParOf" srcId="{A6D6DFC4-0F73-43CE-B18A-4C258766D60C}" destId="{E9A86AC7-13E7-40F8-BE8F-459BED169E8E}" srcOrd="3" destOrd="0" presId="urn:microsoft.com/office/officeart/2008/layout/NameandTitleOrganizationalChart"/>
    <dgm:cxn modelId="{3B380CCB-CDC3-4012-8872-A1BB7BDACF8D}" type="presParOf" srcId="{E9A86AC7-13E7-40F8-BE8F-459BED169E8E}" destId="{8EBAAC55-2720-43E7-B588-AE317A599315}" srcOrd="0" destOrd="0" presId="urn:microsoft.com/office/officeart/2008/layout/NameandTitleOrganizationalChart"/>
    <dgm:cxn modelId="{6462A327-1618-42D9-97B6-5A931034A1E2}" type="presParOf" srcId="{8EBAAC55-2720-43E7-B588-AE317A599315}" destId="{4293B82B-2EA1-42C4-91AC-EBD20A9C3057}" srcOrd="0" destOrd="0" presId="urn:microsoft.com/office/officeart/2008/layout/NameandTitleOrganizationalChart"/>
    <dgm:cxn modelId="{FFC70C7A-92D3-4E1F-AF07-476FE37D8B9C}" type="presParOf" srcId="{8EBAAC55-2720-43E7-B588-AE317A599315}" destId="{2A1325A9-6C86-4FE5-B29A-FAACC3F7A966}" srcOrd="1" destOrd="0" presId="urn:microsoft.com/office/officeart/2008/layout/NameandTitleOrganizationalChart"/>
    <dgm:cxn modelId="{610C0E85-A46B-4809-8A8C-C59DC7B049F5}" type="presParOf" srcId="{8EBAAC55-2720-43E7-B588-AE317A599315}" destId="{002604DF-EE64-48C5-820E-AB36CEDEAD2D}" srcOrd="2" destOrd="0" presId="urn:microsoft.com/office/officeart/2008/layout/NameandTitleOrganizationalChart"/>
    <dgm:cxn modelId="{5BC48C7D-6B0A-4521-B6F8-27AEFE7824B2}" type="presParOf" srcId="{E9A86AC7-13E7-40F8-BE8F-459BED169E8E}" destId="{269225E4-E811-4F6B-8E54-000249824AF1}" srcOrd="1" destOrd="0" presId="urn:microsoft.com/office/officeart/2008/layout/NameandTitleOrganizationalChart"/>
    <dgm:cxn modelId="{A64CD109-B2FF-47CE-8A73-1CCC2BB08080}" type="presParOf" srcId="{269225E4-E811-4F6B-8E54-000249824AF1}" destId="{FABF8CE5-0DD0-48C2-8620-D27CE239817C}" srcOrd="0" destOrd="0" presId="urn:microsoft.com/office/officeart/2008/layout/NameandTitleOrganizationalChart"/>
    <dgm:cxn modelId="{4AF31469-F27A-4C2F-80FC-C2AC47BB03FE}" type="presParOf" srcId="{269225E4-E811-4F6B-8E54-000249824AF1}" destId="{75054501-739F-4540-968E-685943677D1F}" srcOrd="1" destOrd="0" presId="urn:microsoft.com/office/officeart/2008/layout/NameandTitleOrganizationalChart"/>
    <dgm:cxn modelId="{9BBEA5EB-E8B7-498E-9819-911838C3A288}" type="presParOf" srcId="{75054501-739F-4540-968E-685943677D1F}" destId="{CE83302A-E972-44E6-B67F-AE61B63A8112}" srcOrd="0" destOrd="0" presId="urn:microsoft.com/office/officeart/2008/layout/NameandTitleOrganizationalChart"/>
    <dgm:cxn modelId="{806D68E0-66ED-4254-81F4-81E30C24ADE0}" type="presParOf" srcId="{CE83302A-E972-44E6-B67F-AE61B63A8112}" destId="{79F28F08-9B11-4EFD-9F09-7BA43AA0F5DD}" srcOrd="0" destOrd="0" presId="urn:microsoft.com/office/officeart/2008/layout/NameandTitleOrganizationalChart"/>
    <dgm:cxn modelId="{48873CE5-C285-4550-B187-DA9379284DC2}" type="presParOf" srcId="{CE83302A-E972-44E6-B67F-AE61B63A8112}" destId="{439F96BE-3606-4F6D-B271-C0069EB1C233}" srcOrd="1" destOrd="0" presId="urn:microsoft.com/office/officeart/2008/layout/NameandTitleOrganizationalChart"/>
    <dgm:cxn modelId="{AC8389B2-CEB9-4B97-AB2A-6C8975F4CED4}" type="presParOf" srcId="{CE83302A-E972-44E6-B67F-AE61B63A8112}" destId="{02BF3786-D1B6-4924-88C6-3D3622E5AE4A}" srcOrd="2" destOrd="0" presId="urn:microsoft.com/office/officeart/2008/layout/NameandTitleOrganizationalChart"/>
    <dgm:cxn modelId="{9F5EECE8-81FD-46A2-9770-51CF5C6B6329}" type="presParOf" srcId="{75054501-739F-4540-968E-685943677D1F}" destId="{818D780E-D029-4174-B248-D124D0225A7A}" srcOrd="1" destOrd="0" presId="urn:microsoft.com/office/officeart/2008/layout/NameandTitleOrganizationalChart"/>
    <dgm:cxn modelId="{D095EABE-4A95-43D2-8BD9-D0186C0A757E}" type="presParOf" srcId="{75054501-739F-4540-968E-685943677D1F}" destId="{0E2CE8DC-C325-4AAA-8FE0-03187018EF9B}" srcOrd="2" destOrd="0" presId="urn:microsoft.com/office/officeart/2008/layout/NameandTitleOrganizationalChart"/>
    <dgm:cxn modelId="{870E0168-CFC9-4AD2-978D-A0F3090E0872}" type="presParOf" srcId="{269225E4-E811-4F6B-8E54-000249824AF1}" destId="{33855506-A9B1-42F7-A2C8-8CC552E9E0FA}" srcOrd="2" destOrd="0" presId="urn:microsoft.com/office/officeart/2008/layout/NameandTitleOrganizationalChart"/>
    <dgm:cxn modelId="{CE24373E-5477-4D6C-A993-19AC4FFAB2F8}" type="presParOf" srcId="{269225E4-E811-4F6B-8E54-000249824AF1}" destId="{AB9A2850-B8E2-4249-B838-412CB5F03962}" srcOrd="3" destOrd="0" presId="urn:microsoft.com/office/officeart/2008/layout/NameandTitleOrganizationalChart"/>
    <dgm:cxn modelId="{69197E42-1555-4F12-922B-ED7387E0A8E3}" type="presParOf" srcId="{AB9A2850-B8E2-4249-B838-412CB5F03962}" destId="{CB945049-FF4E-4BDC-AF4F-8D605B9B8AAA}" srcOrd="0" destOrd="0" presId="urn:microsoft.com/office/officeart/2008/layout/NameandTitleOrganizationalChart"/>
    <dgm:cxn modelId="{EF2D7727-659F-44D9-8DC8-94B85A82716B}" type="presParOf" srcId="{CB945049-FF4E-4BDC-AF4F-8D605B9B8AAA}" destId="{C0F47076-3081-4F0C-B98A-5767CE467924}" srcOrd="0" destOrd="0" presId="urn:microsoft.com/office/officeart/2008/layout/NameandTitleOrganizationalChart"/>
    <dgm:cxn modelId="{2DD01A3F-E8E8-4516-A2E4-EFB51511A828}" type="presParOf" srcId="{CB945049-FF4E-4BDC-AF4F-8D605B9B8AAA}" destId="{09E7FD64-C413-440D-8220-2A05D5E3A767}" srcOrd="1" destOrd="0" presId="urn:microsoft.com/office/officeart/2008/layout/NameandTitleOrganizationalChart"/>
    <dgm:cxn modelId="{2C5684DE-6A49-47B7-938E-650FBEA0D7E2}" type="presParOf" srcId="{CB945049-FF4E-4BDC-AF4F-8D605B9B8AAA}" destId="{F4EF66C8-342A-465F-812E-686CF895AB34}" srcOrd="2" destOrd="0" presId="urn:microsoft.com/office/officeart/2008/layout/NameandTitleOrganizationalChart"/>
    <dgm:cxn modelId="{9949BE59-DF37-462F-B928-C0C7D40B8658}" type="presParOf" srcId="{AB9A2850-B8E2-4249-B838-412CB5F03962}" destId="{657E1AFD-299E-4612-899E-40F818FE86D4}" srcOrd="1" destOrd="0" presId="urn:microsoft.com/office/officeart/2008/layout/NameandTitleOrganizationalChart"/>
    <dgm:cxn modelId="{A6525054-1FC3-497A-94AD-7292C54B36F3}" type="presParOf" srcId="{AB9A2850-B8E2-4249-B838-412CB5F03962}" destId="{25EADFDA-8FD8-4897-9A41-9CE573B86175}" srcOrd="2" destOrd="0" presId="urn:microsoft.com/office/officeart/2008/layout/NameandTitleOrganizationalChart"/>
    <dgm:cxn modelId="{A476EC34-8C03-46E9-8343-64D941F5E72B}" type="presParOf" srcId="{E9A86AC7-13E7-40F8-BE8F-459BED169E8E}" destId="{FDA28411-0D34-4F28-8378-AD3390B800D1}" srcOrd="2" destOrd="0" presId="urn:microsoft.com/office/officeart/2008/layout/NameandTitleOrganizationalChart"/>
    <dgm:cxn modelId="{FF2E8DD9-25D8-427A-9962-4F6F28615645}" type="presParOf" srcId="{D77249BF-A77C-40DF-9F9F-2375A3814729}" destId="{52B4B4D2-7AF5-4BEC-8377-5F0C5E588577}"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55506-A9B1-42F7-A2C8-8CC552E9E0FA}">
      <dsp:nvSpPr>
        <dsp:cNvPr id="0" name=""/>
        <dsp:cNvSpPr/>
      </dsp:nvSpPr>
      <dsp:spPr>
        <a:xfrm>
          <a:off x="6724201" y="2059859"/>
          <a:ext cx="1034127" cy="461169"/>
        </a:xfrm>
        <a:custGeom>
          <a:avLst/>
          <a:gdLst/>
          <a:ahLst/>
          <a:cxnLst/>
          <a:rect l="0" t="0" r="0" b="0"/>
          <a:pathLst>
            <a:path>
              <a:moveTo>
                <a:pt x="0" y="0"/>
              </a:moveTo>
              <a:lnTo>
                <a:pt x="0" y="274928"/>
              </a:lnTo>
              <a:lnTo>
                <a:pt x="1034127" y="274928"/>
              </a:lnTo>
              <a:lnTo>
                <a:pt x="1034127" y="4611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BF8CE5-0DD0-48C2-8620-D27CE239817C}">
      <dsp:nvSpPr>
        <dsp:cNvPr id="0" name=""/>
        <dsp:cNvSpPr/>
      </dsp:nvSpPr>
      <dsp:spPr>
        <a:xfrm>
          <a:off x="5690073" y="2059859"/>
          <a:ext cx="1034127" cy="461169"/>
        </a:xfrm>
        <a:custGeom>
          <a:avLst/>
          <a:gdLst/>
          <a:ahLst/>
          <a:cxnLst/>
          <a:rect l="0" t="0" r="0" b="0"/>
          <a:pathLst>
            <a:path>
              <a:moveTo>
                <a:pt x="1034127" y="0"/>
              </a:moveTo>
              <a:lnTo>
                <a:pt x="1034127" y="274928"/>
              </a:lnTo>
              <a:lnTo>
                <a:pt x="0" y="274928"/>
              </a:lnTo>
              <a:lnTo>
                <a:pt x="0" y="4611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F000A8-3754-45B2-9C18-CA388C1F31A5}">
      <dsp:nvSpPr>
        <dsp:cNvPr id="0" name=""/>
        <dsp:cNvSpPr/>
      </dsp:nvSpPr>
      <dsp:spPr>
        <a:xfrm>
          <a:off x="4655945" y="800511"/>
          <a:ext cx="2068255" cy="461169"/>
        </a:xfrm>
        <a:custGeom>
          <a:avLst/>
          <a:gdLst/>
          <a:ahLst/>
          <a:cxnLst/>
          <a:rect l="0" t="0" r="0" b="0"/>
          <a:pathLst>
            <a:path>
              <a:moveTo>
                <a:pt x="0" y="0"/>
              </a:moveTo>
              <a:lnTo>
                <a:pt x="0" y="274928"/>
              </a:lnTo>
              <a:lnTo>
                <a:pt x="2068255" y="274928"/>
              </a:lnTo>
              <a:lnTo>
                <a:pt x="2068255" y="4611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15733B-700E-47A1-AB40-44267E398C7C}">
      <dsp:nvSpPr>
        <dsp:cNvPr id="0" name=""/>
        <dsp:cNvSpPr/>
      </dsp:nvSpPr>
      <dsp:spPr>
        <a:xfrm>
          <a:off x="2587689" y="2059859"/>
          <a:ext cx="1034127" cy="461169"/>
        </a:xfrm>
        <a:custGeom>
          <a:avLst/>
          <a:gdLst/>
          <a:ahLst/>
          <a:cxnLst/>
          <a:rect l="0" t="0" r="0" b="0"/>
          <a:pathLst>
            <a:path>
              <a:moveTo>
                <a:pt x="0" y="0"/>
              </a:moveTo>
              <a:lnTo>
                <a:pt x="0" y="274928"/>
              </a:lnTo>
              <a:lnTo>
                <a:pt x="1034127" y="274928"/>
              </a:lnTo>
              <a:lnTo>
                <a:pt x="1034127" y="4611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8A1A12-2263-488D-B369-35E236A48558}">
      <dsp:nvSpPr>
        <dsp:cNvPr id="0" name=""/>
        <dsp:cNvSpPr/>
      </dsp:nvSpPr>
      <dsp:spPr>
        <a:xfrm>
          <a:off x="1507841" y="3319206"/>
          <a:ext cx="91440" cy="562055"/>
        </a:xfrm>
        <a:custGeom>
          <a:avLst/>
          <a:gdLst/>
          <a:ahLst/>
          <a:cxnLst/>
          <a:rect l="0" t="0" r="0" b="0"/>
          <a:pathLst>
            <a:path>
              <a:moveTo>
                <a:pt x="45720" y="0"/>
              </a:moveTo>
              <a:lnTo>
                <a:pt x="45720" y="5620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A76DEA-3074-427B-9E52-19AF21776F9D}">
      <dsp:nvSpPr>
        <dsp:cNvPr id="0" name=""/>
        <dsp:cNvSpPr/>
      </dsp:nvSpPr>
      <dsp:spPr>
        <a:xfrm>
          <a:off x="1553561" y="2059859"/>
          <a:ext cx="1034127" cy="461169"/>
        </a:xfrm>
        <a:custGeom>
          <a:avLst/>
          <a:gdLst/>
          <a:ahLst/>
          <a:cxnLst/>
          <a:rect l="0" t="0" r="0" b="0"/>
          <a:pathLst>
            <a:path>
              <a:moveTo>
                <a:pt x="1034127" y="0"/>
              </a:moveTo>
              <a:lnTo>
                <a:pt x="1034127" y="274928"/>
              </a:lnTo>
              <a:lnTo>
                <a:pt x="0" y="274928"/>
              </a:lnTo>
              <a:lnTo>
                <a:pt x="0" y="4611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312D0-78D2-4B56-9CF2-C290C598A79C}">
      <dsp:nvSpPr>
        <dsp:cNvPr id="0" name=""/>
        <dsp:cNvSpPr/>
      </dsp:nvSpPr>
      <dsp:spPr>
        <a:xfrm>
          <a:off x="2587689" y="800511"/>
          <a:ext cx="2068255" cy="461169"/>
        </a:xfrm>
        <a:custGeom>
          <a:avLst/>
          <a:gdLst/>
          <a:ahLst/>
          <a:cxnLst/>
          <a:rect l="0" t="0" r="0" b="0"/>
          <a:pathLst>
            <a:path>
              <a:moveTo>
                <a:pt x="2068255" y="0"/>
              </a:moveTo>
              <a:lnTo>
                <a:pt x="2068255" y="274928"/>
              </a:lnTo>
              <a:lnTo>
                <a:pt x="0" y="274928"/>
              </a:lnTo>
              <a:lnTo>
                <a:pt x="0" y="4611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3C3AC8-45D2-4DAB-B69E-BBBE5C0B1F39}">
      <dsp:nvSpPr>
        <dsp:cNvPr id="0" name=""/>
        <dsp:cNvSpPr/>
      </dsp:nvSpPr>
      <dsp:spPr>
        <a:xfrm>
          <a:off x="3885139" y="2333"/>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Features</a:t>
          </a:r>
        </a:p>
      </dsp:txBody>
      <dsp:txXfrm>
        <a:off x="3885139" y="2333"/>
        <a:ext cx="1541611" cy="798178"/>
      </dsp:txXfrm>
    </dsp:sp>
    <dsp:sp modelId="{1B9BBB60-7C70-4D2B-94EA-36C7A554EAEF}">
      <dsp:nvSpPr>
        <dsp:cNvPr id="0" name=""/>
        <dsp:cNvSpPr/>
      </dsp:nvSpPr>
      <dsp:spPr>
        <a:xfrm>
          <a:off x="4193461" y="623138"/>
          <a:ext cx="1387450" cy="2660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endParaRPr lang="en-IN" sz="1700" kern="1200"/>
        </a:p>
      </dsp:txBody>
      <dsp:txXfrm>
        <a:off x="4193461" y="623138"/>
        <a:ext cx="1387450" cy="266059"/>
      </dsp:txXfrm>
    </dsp:sp>
    <dsp:sp modelId="{E8E2B101-429A-4215-97D1-5D6C2FE490AF}">
      <dsp:nvSpPr>
        <dsp:cNvPr id="0" name=""/>
        <dsp:cNvSpPr/>
      </dsp:nvSpPr>
      <dsp:spPr>
        <a:xfrm>
          <a:off x="1816883" y="1261681"/>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Qualitative</a:t>
          </a:r>
        </a:p>
      </dsp:txBody>
      <dsp:txXfrm>
        <a:off x="1816883" y="1261681"/>
        <a:ext cx="1541611" cy="798178"/>
      </dsp:txXfrm>
    </dsp:sp>
    <dsp:sp modelId="{7A940AFD-A310-4B9F-A11C-8A3D9046FA21}">
      <dsp:nvSpPr>
        <dsp:cNvPr id="0" name=""/>
        <dsp:cNvSpPr/>
      </dsp:nvSpPr>
      <dsp:spPr>
        <a:xfrm>
          <a:off x="2125206" y="1882486"/>
          <a:ext cx="1387450" cy="2660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ctr" defTabSz="755650">
            <a:lnSpc>
              <a:spcPct val="90000"/>
            </a:lnSpc>
            <a:spcBef>
              <a:spcPct val="0"/>
            </a:spcBef>
            <a:spcAft>
              <a:spcPct val="35000"/>
            </a:spcAft>
            <a:buNone/>
          </a:pPr>
          <a:r>
            <a:rPr lang="en-IN" sz="1700" b="0" kern="1200" dirty="0"/>
            <a:t>Qualities</a:t>
          </a:r>
        </a:p>
      </dsp:txBody>
      <dsp:txXfrm>
        <a:off x="2125206" y="1882486"/>
        <a:ext cx="1387450" cy="266059"/>
      </dsp:txXfrm>
    </dsp:sp>
    <dsp:sp modelId="{1FB22A05-11E7-4364-97CC-20B11964C125}">
      <dsp:nvSpPr>
        <dsp:cNvPr id="0" name=""/>
        <dsp:cNvSpPr/>
      </dsp:nvSpPr>
      <dsp:spPr>
        <a:xfrm>
          <a:off x="782755" y="2521028"/>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Nominal</a:t>
          </a:r>
        </a:p>
      </dsp:txBody>
      <dsp:txXfrm>
        <a:off x="782755" y="2521028"/>
        <a:ext cx="1541611" cy="798178"/>
      </dsp:txXfrm>
    </dsp:sp>
    <dsp:sp modelId="{3E3AFE56-E004-4D37-9C51-18DC101853E2}">
      <dsp:nvSpPr>
        <dsp:cNvPr id="0" name=""/>
        <dsp:cNvSpPr/>
      </dsp:nvSpPr>
      <dsp:spPr>
        <a:xfrm>
          <a:off x="1091078" y="3040948"/>
          <a:ext cx="1387450" cy="46783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IN" sz="1600" kern="1200" dirty="0"/>
            <a:t>No inherit order</a:t>
          </a:r>
        </a:p>
      </dsp:txBody>
      <dsp:txXfrm>
        <a:off x="1091078" y="3040948"/>
        <a:ext cx="1387450" cy="467830"/>
      </dsp:txXfrm>
    </dsp:sp>
    <dsp:sp modelId="{8EA5BF50-7165-4876-B720-1A6B766E3D5C}">
      <dsp:nvSpPr>
        <dsp:cNvPr id="0" name=""/>
        <dsp:cNvSpPr/>
      </dsp:nvSpPr>
      <dsp:spPr>
        <a:xfrm>
          <a:off x="782755" y="3881262"/>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Binary</a:t>
          </a:r>
        </a:p>
      </dsp:txBody>
      <dsp:txXfrm>
        <a:off x="782755" y="3881262"/>
        <a:ext cx="1541611" cy="798178"/>
      </dsp:txXfrm>
    </dsp:sp>
    <dsp:sp modelId="{78BC0AE1-7179-46DE-910B-94D0777D268C}">
      <dsp:nvSpPr>
        <dsp:cNvPr id="0" name=""/>
        <dsp:cNvSpPr/>
      </dsp:nvSpPr>
      <dsp:spPr>
        <a:xfrm>
          <a:off x="1091078" y="4389976"/>
          <a:ext cx="1387450" cy="49024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ctr" defTabSz="844550">
            <a:lnSpc>
              <a:spcPct val="90000"/>
            </a:lnSpc>
            <a:spcBef>
              <a:spcPct val="0"/>
            </a:spcBef>
            <a:spcAft>
              <a:spcPct val="35000"/>
            </a:spcAft>
            <a:buNone/>
          </a:pPr>
          <a:r>
            <a:rPr lang="en-IN" sz="1900" kern="1200" dirty="0"/>
            <a:t>2 states</a:t>
          </a:r>
        </a:p>
      </dsp:txBody>
      <dsp:txXfrm>
        <a:off x="1091078" y="4389976"/>
        <a:ext cx="1387450" cy="490241"/>
      </dsp:txXfrm>
    </dsp:sp>
    <dsp:sp modelId="{8286DE8D-FD42-44B2-B47A-65989A084A7B}">
      <dsp:nvSpPr>
        <dsp:cNvPr id="0" name=""/>
        <dsp:cNvSpPr/>
      </dsp:nvSpPr>
      <dsp:spPr>
        <a:xfrm>
          <a:off x="2851011" y="2521028"/>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Ordinal</a:t>
          </a:r>
        </a:p>
      </dsp:txBody>
      <dsp:txXfrm>
        <a:off x="2851011" y="2521028"/>
        <a:ext cx="1541611" cy="798178"/>
      </dsp:txXfrm>
    </dsp:sp>
    <dsp:sp modelId="{15B5A745-2F49-4E82-8609-F8A7E7143F8B}">
      <dsp:nvSpPr>
        <dsp:cNvPr id="0" name=""/>
        <dsp:cNvSpPr/>
      </dsp:nvSpPr>
      <dsp:spPr>
        <a:xfrm>
          <a:off x="3159334" y="3038858"/>
          <a:ext cx="1387450" cy="4720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IN" sz="1500" kern="1200" dirty="0"/>
            <a:t>Meaningful order</a:t>
          </a:r>
        </a:p>
      </dsp:txBody>
      <dsp:txXfrm>
        <a:off x="3159334" y="3038858"/>
        <a:ext cx="1387450" cy="472010"/>
      </dsp:txXfrm>
    </dsp:sp>
    <dsp:sp modelId="{4293B82B-2EA1-42C4-91AC-EBD20A9C3057}">
      <dsp:nvSpPr>
        <dsp:cNvPr id="0" name=""/>
        <dsp:cNvSpPr/>
      </dsp:nvSpPr>
      <dsp:spPr>
        <a:xfrm>
          <a:off x="5953395" y="1261681"/>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Quantitative</a:t>
          </a:r>
        </a:p>
      </dsp:txBody>
      <dsp:txXfrm>
        <a:off x="5953395" y="1261681"/>
        <a:ext cx="1541611" cy="798178"/>
      </dsp:txXfrm>
    </dsp:sp>
    <dsp:sp modelId="{2A1325A9-6C86-4FE5-B29A-FAACC3F7A966}">
      <dsp:nvSpPr>
        <dsp:cNvPr id="0" name=""/>
        <dsp:cNvSpPr/>
      </dsp:nvSpPr>
      <dsp:spPr>
        <a:xfrm>
          <a:off x="6261717" y="1882486"/>
          <a:ext cx="1387450" cy="2660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ctr" defTabSz="755650">
            <a:lnSpc>
              <a:spcPct val="90000"/>
            </a:lnSpc>
            <a:spcBef>
              <a:spcPct val="0"/>
            </a:spcBef>
            <a:spcAft>
              <a:spcPct val="35000"/>
            </a:spcAft>
            <a:buNone/>
          </a:pPr>
          <a:r>
            <a:rPr lang="en-IN" sz="1700" kern="1200" dirty="0"/>
            <a:t>Quantities</a:t>
          </a:r>
        </a:p>
      </dsp:txBody>
      <dsp:txXfrm>
        <a:off x="6261717" y="1882486"/>
        <a:ext cx="1387450" cy="266059"/>
      </dsp:txXfrm>
    </dsp:sp>
    <dsp:sp modelId="{79F28F08-9B11-4EFD-9F09-7BA43AA0F5DD}">
      <dsp:nvSpPr>
        <dsp:cNvPr id="0" name=""/>
        <dsp:cNvSpPr/>
      </dsp:nvSpPr>
      <dsp:spPr>
        <a:xfrm>
          <a:off x="4919267" y="2521028"/>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Interval</a:t>
          </a:r>
        </a:p>
      </dsp:txBody>
      <dsp:txXfrm>
        <a:off x="4919267" y="2521028"/>
        <a:ext cx="1541611" cy="798178"/>
      </dsp:txXfrm>
    </dsp:sp>
    <dsp:sp modelId="{439F96BE-3606-4F6D-B271-C0069EB1C233}">
      <dsp:nvSpPr>
        <dsp:cNvPr id="0" name=""/>
        <dsp:cNvSpPr/>
      </dsp:nvSpPr>
      <dsp:spPr>
        <a:xfrm>
          <a:off x="5227589" y="3033895"/>
          <a:ext cx="1387450" cy="4819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ctr" defTabSz="666750">
            <a:lnSpc>
              <a:spcPct val="90000"/>
            </a:lnSpc>
            <a:spcBef>
              <a:spcPct val="0"/>
            </a:spcBef>
            <a:spcAft>
              <a:spcPct val="35000"/>
            </a:spcAft>
            <a:buNone/>
          </a:pPr>
          <a:r>
            <a:rPr lang="en-IN" sz="1500" kern="1200" dirty="0"/>
            <a:t>No true Zero-point</a:t>
          </a:r>
        </a:p>
      </dsp:txBody>
      <dsp:txXfrm>
        <a:off x="5227589" y="3033895"/>
        <a:ext cx="1387450" cy="481937"/>
      </dsp:txXfrm>
    </dsp:sp>
    <dsp:sp modelId="{C0F47076-3081-4F0C-B98A-5767CE467924}">
      <dsp:nvSpPr>
        <dsp:cNvPr id="0" name=""/>
        <dsp:cNvSpPr/>
      </dsp:nvSpPr>
      <dsp:spPr>
        <a:xfrm>
          <a:off x="6987523" y="2521028"/>
          <a:ext cx="1541611" cy="7981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12632" numCol="1" spcCol="1270" anchor="ctr" anchorCtr="0">
          <a:noAutofit/>
        </a:bodyPr>
        <a:lstStyle/>
        <a:p>
          <a:pPr marL="0" lvl="0" indent="0" algn="ctr" defTabSz="1022350">
            <a:lnSpc>
              <a:spcPct val="90000"/>
            </a:lnSpc>
            <a:spcBef>
              <a:spcPct val="0"/>
            </a:spcBef>
            <a:spcAft>
              <a:spcPct val="35000"/>
            </a:spcAft>
            <a:buNone/>
          </a:pPr>
          <a:r>
            <a:rPr lang="en-IN" sz="2300" kern="1200" dirty="0"/>
            <a:t>Ratio</a:t>
          </a:r>
        </a:p>
      </dsp:txBody>
      <dsp:txXfrm>
        <a:off x="6987523" y="2521028"/>
        <a:ext cx="1541611" cy="798178"/>
      </dsp:txXfrm>
    </dsp:sp>
    <dsp:sp modelId="{09E7FD64-C413-440D-8220-2A05D5E3A767}">
      <dsp:nvSpPr>
        <dsp:cNvPr id="0" name=""/>
        <dsp:cNvSpPr/>
      </dsp:nvSpPr>
      <dsp:spPr>
        <a:xfrm>
          <a:off x="7295845" y="3043823"/>
          <a:ext cx="1387450" cy="46208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IN" sz="1600" kern="1200" dirty="0"/>
            <a:t>True Zero point</a:t>
          </a:r>
        </a:p>
      </dsp:txBody>
      <dsp:txXfrm>
        <a:off x="7295845" y="3043823"/>
        <a:ext cx="1387450" cy="462081"/>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AF99E-01B1-604B-8A14-FAD26CC89028}"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EE1E5-986F-094C-9B9D-457BE4B3BB80}" type="slidenum">
              <a:rPr lang="en-US" smtClean="0"/>
              <a:t>‹#›</a:t>
            </a:fld>
            <a:endParaRPr lang="en-US"/>
          </a:p>
        </p:txBody>
      </p:sp>
    </p:spTree>
    <p:extLst>
      <p:ext uri="{BB962C8B-B14F-4D97-AF65-F5344CB8AC3E}">
        <p14:creationId xmlns:p14="http://schemas.microsoft.com/office/powerpoint/2010/main" val="412458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8EE1E5-986F-094C-9B9D-457BE4B3BB80}" type="slidenum">
              <a:rPr lang="en-US" smtClean="0"/>
              <a:t>5</a:t>
            </a:fld>
            <a:endParaRPr lang="en-US"/>
          </a:p>
        </p:txBody>
      </p:sp>
    </p:spTree>
    <p:extLst>
      <p:ext uri="{BB962C8B-B14F-4D97-AF65-F5344CB8AC3E}">
        <p14:creationId xmlns:p14="http://schemas.microsoft.com/office/powerpoint/2010/main" val="523469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8B090-CC4A-11FA-6FA5-474618FBC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30399-193C-F30D-2648-F9A4BA2FE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D5823-CAC7-282D-E0FD-D4E9B6FC71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A53A29-373E-4C31-4BA3-C7D5435168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C1AE9-5654-464A-9825-2B6D304BE1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35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Use </a:t>
            </a:r>
            <a:r>
              <a:rPr lang="en-US" dirty="0" err="1"/>
              <a:t>random_state</a:t>
            </a:r>
            <a:r>
              <a:rPr lang="en-US" dirty="0"/>
              <a:t>?</a:t>
            </a:r>
          </a:p>
          <a:p>
            <a:r>
              <a:rPr lang="en-US" dirty="0"/>
              <a:t>In machine learning, you often compare models. If the data splits change every time, the results will fluctuate, making it hard to compare models.</a:t>
            </a:r>
          </a:p>
          <a:p>
            <a:r>
              <a:rPr lang="en-US" dirty="0"/>
              <a:t>Setting </a:t>
            </a:r>
            <a:r>
              <a:rPr lang="en-US" dirty="0" err="1"/>
              <a:t>random_state</a:t>
            </a:r>
            <a:r>
              <a:rPr lang="en-US" dirty="0"/>
              <a:t> ensures that every run has the same train-test split, allowing consistent results.</a:t>
            </a:r>
          </a:p>
          <a:p>
            <a:endParaRPr lang="en-US" dirty="0"/>
          </a:p>
        </p:txBody>
      </p:sp>
      <p:sp>
        <p:nvSpPr>
          <p:cNvPr id="4" name="Slide Number Placeholder 3"/>
          <p:cNvSpPr>
            <a:spLocks noGrp="1"/>
          </p:cNvSpPr>
          <p:nvPr>
            <p:ph type="sldNum" sz="quarter" idx="5"/>
          </p:nvPr>
        </p:nvSpPr>
        <p:spPr/>
        <p:txBody>
          <a:bodyPr/>
          <a:lstStyle/>
          <a:p>
            <a:fld id="{A3357F68-965C-A94C-8990-08B54920992D}" type="slidenum">
              <a:rPr lang="en-US" smtClean="0"/>
              <a:t>71</a:t>
            </a:fld>
            <a:endParaRPr lang="en-US"/>
          </a:p>
        </p:txBody>
      </p:sp>
    </p:spTree>
    <p:extLst>
      <p:ext uri="{BB962C8B-B14F-4D97-AF65-F5344CB8AC3E}">
        <p14:creationId xmlns:p14="http://schemas.microsoft.com/office/powerpoint/2010/main" val="120058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3960E-C8A6-B6AD-9106-3F0851B2A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76190-DB1D-3543-B8A5-0247C7274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E39DE-0650-AADF-2FBA-332080A67FFE}"/>
              </a:ext>
            </a:extLst>
          </p:cNvPr>
          <p:cNvSpPr>
            <a:spLocks noGrp="1"/>
          </p:cNvSpPr>
          <p:nvPr>
            <p:ph type="body" idx="1"/>
          </p:nvPr>
        </p:nvSpPr>
        <p:spPr/>
        <p:txBody>
          <a:bodyPr/>
          <a:lstStyle/>
          <a:p>
            <a:r>
              <a:rPr lang="en-US" dirty="0"/>
              <a:t>Datums – data points</a:t>
            </a:r>
          </a:p>
          <a:p>
            <a:r>
              <a:rPr lang="en-US" dirty="0"/>
              <a:t>Data represent a collection of data points</a:t>
            </a:r>
          </a:p>
        </p:txBody>
      </p:sp>
      <p:sp>
        <p:nvSpPr>
          <p:cNvPr id="4" name="Slide Number Placeholder 3">
            <a:extLst>
              <a:ext uri="{FF2B5EF4-FFF2-40B4-BE49-F238E27FC236}">
                <a16:creationId xmlns:a16="http://schemas.microsoft.com/office/drawing/2014/main" id="{D278D6BF-C919-DB01-4A88-65688036F8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25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Datums – data points</a:t>
            </a:r>
          </a:p>
          <a:p>
            <a:r>
              <a:rPr lang="en-US" dirty="0"/>
              <a:t>Data represent a collection of data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277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Object</a:t>
            </a:r>
            <a:r>
              <a:rPr lang="en-US" dirty="0"/>
              <a:t> refers to an </a:t>
            </a:r>
            <a:r>
              <a:rPr lang="en-US" b="1" dirty="0"/>
              <a:t>entity</a:t>
            </a:r>
            <a:r>
              <a:rPr lang="en-US" dirty="0"/>
              <a:t> or instance in the dataset. It is usually a row in a table that represents one complete </a:t>
            </a:r>
            <a:r>
              <a:rPr lang="en-US" dirty="0" err="1"/>
              <a:t>record.</a:t>
            </a:r>
            <a:r>
              <a:rPr lang="en-US" b="1" dirty="0" err="1"/>
              <a:t>Data</a:t>
            </a:r>
            <a:r>
              <a:rPr lang="en-US" b="1" dirty="0"/>
              <a:t> Point</a:t>
            </a:r>
            <a:r>
              <a:rPr lang="en-US" dirty="0"/>
              <a:t> usually refers to an </a:t>
            </a:r>
            <a:r>
              <a:rPr lang="en-US" b="1" dirty="0"/>
              <a:t>individual measurement</a:t>
            </a:r>
            <a:r>
              <a:rPr lang="en-US" dirty="0"/>
              <a:t> or value within a data object.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5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79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Differences between values are meaningful (10°C to 20°C is the same difference as 20°C to 30°C).</a:t>
            </a:r>
            <a:br>
              <a:rPr lang="en-US" dirty="0"/>
            </a:br>
            <a:r>
              <a:rPr lang="en-US" dirty="0"/>
              <a:t>❌ </a:t>
            </a:r>
            <a:r>
              <a:rPr lang="en-US" b="1" dirty="0"/>
              <a:t>No true zero</a:t>
            </a:r>
            <a:r>
              <a:rPr lang="en-US" dirty="0"/>
              <a:t> → 0°C does not mean "no temperature" (it is just another point on the scale).</a:t>
            </a:r>
            <a:br>
              <a:rPr lang="en-US" dirty="0"/>
            </a:br>
            <a:r>
              <a:rPr lang="en-US" dirty="0"/>
              <a:t>❌ </a:t>
            </a:r>
            <a:r>
              <a:rPr lang="en-US" b="1" dirty="0"/>
              <a:t>Ratios are meaningless</a:t>
            </a:r>
            <a:r>
              <a:rPr lang="en-US" dirty="0"/>
              <a:t> → 20°C is NOT twice as hot as 10°C.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041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Differences are meaningful (100 cm to 150 cm is a 50 cm difference).</a:t>
            </a:r>
            <a:br>
              <a:rPr lang="en-US" dirty="0"/>
            </a:br>
            <a:r>
              <a:rPr lang="en-US" dirty="0"/>
              <a:t>✅ </a:t>
            </a:r>
            <a:r>
              <a:rPr lang="en-US" b="1" dirty="0"/>
              <a:t>True zero exists</a:t>
            </a:r>
            <a:r>
              <a:rPr lang="en-US" dirty="0"/>
              <a:t> → 0 cm means “no height” (absolute absence).</a:t>
            </a:r>
            <a:br>
              <a:rPr lang="en-US" dirty="0"/>
            </a:br>
            <a:r>
              <a:rPr lang="en-US" dirty="0"/>
              <a:t>✅ </a:t>
            </a:r>
            <a:r>
              <a:rPr lang="en-US" b="1" dirty="0"/>
              <a:t>Ratios are meaningful</a:t>
            </a:r>
            <a:r>
              <a:rPr lang="en-US" dirty="0"/>
              <a:t> → A person who is 180 cm is </a:t>
            </a:r>
            <a:r>
              <a:rPr lang="en-US" b="1" dirty="0"/>
              <a:t>twice as tall</a:t>
            </a:r>
            <a:r>
              <a:rPr lang="en-US" dirty="0"/>
              <a:t> as someone who is 90 cm.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9929F-3C05-4C73-9EC7-8EB69B487B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57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C1AE9-5654-464A-9825-2B6D304BE1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45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CC05-CD74-F980-C290-E5557F78E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8E885-2A70-F0BF-115C-6074294DA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06293-EB87-DF11-A4A8-8BF12CDB40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0830A0-30C1-D5F9-C08C-797C27A93E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C1AE9-5654-464A-9825-2B6D304BE11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93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ACD2-A5A5-4279-934C-CB31B606F8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979A5-97A9-EE73-0A33-F7920EFC8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F68C44-A464-98C8-36AC-5554F13F9477}"/>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6CFD2140-3966-90A1-D344-B05DAC54C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1FF8F-AC23-9736-BB7B-793A8C5914F1}"/>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1315092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FFED-F1F9-7238-5B9B-104395CBB1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20B8C-5BE0-2A04-725C-0DAF7FF000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F19F7-9A28-363A-0CC3-2A68AFE3CF54}"/>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E853C5F5-1998-F929-2E8F-09BB76FEE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96A93-CF8D-662F-30A7-C3DED91C71FE}"/>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1552935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B041D-E064-45A0-8548-D84E5AF378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D33D04-1F42-DDF8-C9EE-C5A6E18A1A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32DE50-0C0C-9A3A-0AF9-B6AF2814B306}"/>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5094CE7F-4731-09CE-33D2-DE18CC923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A3EA6-C1B5-4C7C-7B29-4776FB1A2A94}"/>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3588450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B815-7F43-1469-A961-8CD34D6925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AB31B0-FC07-C436-E43A-EDE9EBE5F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AD748-1732-BCA4-6A9E-A72A54ABD6B5}"/>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D50DFCB1-3DCE-B3F0-0ED3-74FFFC4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B52583-CB61-1B28-8C7E-9A3F9618E450}"/>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4136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F46-70E2-4F88-9D2A-73A4901DD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5B46D0-A60A-8AA4-4941-51C0F8DE31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629FA-47F2-0647-31EF-486EFC8F1490}"/>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345B7548-7B6E-1C8C-827A-4DE581715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87350-B065-7EFF-7C34-91369221C36A}"/>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31788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93C3-1057-8EDE-00D4-0AFBCDC923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55C4FA-BE0D-AAB2-CF7F-8CE473A99D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BED876-650B-66DF-6C7D-BF5001934613}"/>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D7068B47-0DAC-E39E-F3A0-F63EDA374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12AFF-01D4-DF88-9045-6E4F23C655CE}"/>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133878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543B-D176-5FEA-C460-CF1AD8D3A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98A395-5B32-6245-F7DC-6BC767EF6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2E284D-1429-49A5-7575-29B76233B9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2E408-54ED-8E4B-9D76-4820F5FB2B37}"/>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6" name="Footer Placeholder 5">
            <a:extLst>
              <a:ext uri="{FF2B5EF4-FFF2-40B4-BE49-F238E27FC236}">
                <a16:creationId xmlns:a16="http://schemas.microsoft.com/office/drawing/2014/main" id="{52C935C0-5BF2-C90A-1BBE-D75D0894F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6B954-6CE8-7B1D-89CE-119B0023F6DC}"/>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4228596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7BE3-CF5F-932B-2DDD-B5AB476D2F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A8AD9B-008C-DD62-D1DB-3D4B4734CC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D8018-CDD8-01D8-5446-2AE4F55A3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6D344C-DFFA-3179-7943-723A3B2EF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213C9C-4F3E-E5CB-6D3F-270B12F363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9A5EB4-3B17-7F65-EDAC-3B5FBCB7EB89}"/>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8" name="Footer Placeholder 7">
            <a:extLst>
              <a:ext uri="{FF2B5EF4-FFF2-40B4-BE49-F238E27FC236}">
                <a16:creationId xmlns:a16="http://schemas.microsoft.com/office/drawing/2014/main" id="{591FB746-46CC-D953-5B0A-B507EB8C79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8351E1-4CC8-AB97-F64D-92487386D988}"/>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2197756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B770-B968-CAE0-64CD-0EF1B21FC2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EF3DD5-8103-4338-06C6-38F19454C3AD}"/>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4" name="Footer Placeholder 3">
            <a:extLst>
              <a:ext uri="{FF2B5EF4-FFF2-40B4-BE49-F238E27FC236}">
                <a16:creationId xmlns:a16="http://schemas.microsoft.com/office/drawing/2014/main" id="{DFAF275E-6E78-0EB5-A997-907D1997EF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830DF-C4EA-B0E9-FEAB-14B01C5ED270}"/>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3543603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A7E25-72FC-8733-3157-3DA6583B6FAE}"/>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3" name="Footer Placeholder 2">
            <a:extLst>
              <a:ext uri="{FF2B5EF4-FFF2-40B4-BE49-F238E27FC236}">
                <a16:creationId xmlns:a16="http://schemas.microsoft.com/office/drawing/2014/main" id="{3BAF8B43-CC30-DAF1-2FC8-B891744ECC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874D1D-AE00-199C-5DAB-46EB92B107BE}"/>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589158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8534-4BA6-17D2-D056-59714F49D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F88D52-CEA5-033E-D106-7E3D6C08B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3DE34F-EF08-CBA1-A255-19FF87E9F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21CAC-4FC4-6D48-7377-17A796D252AF}"/>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6" name="Footer Placeholder 5">
            <a:extLst>
              <a:ext uri="{FF2B5EF4-FFF2-40B4-BE49-F238E27FC236}">
                <a16:creationId xmlns:a16="http://schemas.microsoft.com/office/drawing/2014/main" id="{38F5354A-CC46-360A-884A-F647D766EC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80EA7-3868-8342-4DCE-1EF2D4545EE9}"/>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99415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5F20-B0ED-E978-CF0D-D71F706A4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BB6BC-770A-160E-2DBC-9331D3FD26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8B7931-9E65-C85D-0F69-DC6ACC83E6A5}"/>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24BD0410-6159-98D9-61A1-57173FCA5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5385D-AB95-52EA-FC79-8F071276854E}"/>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2549109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4C8D-A160-2CB1-D1CF-603331496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676A8E-C949-8C3E-FFE1-8BA646460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B663C-0577-289F-4268-3839B2C2F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488C6-495E-D6D1-A363-4437F5874834}"/>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6" name="Footer Placeholder 5">
            <a:extLst>
              <a:ext uri="{FF2B5EF4-FFF2-40B4-BE49-F238E27FC236}">
                <a16:creationId xmlns:a16="http://schemas.microsoft.com/office/drawing/2014/main" id="{750B9314-111A-18C7-A29D-A781CE773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929B1-447C-4DC4-F01C-567444D2B3D2}"/>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06232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FE92-417C-7AF4-1CC9-3A127D8966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3BD1B5-6C07-C59E-97FA-7C2152294A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557A8-794A-71B1-34C2-6073DD2CAEEE}"/>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D686F0CE-C0E9-99FB-AF94-3E1962933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656AD-2C90-9926-9267-08853ACF4471}"/>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283438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44C62B-BEE8-84D0-A5A3-2ECEAB61AA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BC18B-16CD-678B-63F1-4054351B0C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12283-59AB-59D7-A523-3D7C764B0761}"/>
              </a:ext>
            </a:extLst>
          </p:cNvPr>
          <p:cNvSpPr>
            <a:spLocks noGrp="1"/>
          </p:cNvSpPr>
          <p:nvPr>
            <p:ph type="dt" sz="half" idx="10"/>
          </p:nvPr>
        </p:nvSpPr>
        <p:spPr/>
        <p:txBody>
          <a:body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23B2AE10-7752-86DA-BFC2-7A747194E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E2B23-A125-CAD6-F4F3-2B80FFC21196}"/>
              </a:ext>
            </a:extLst>
          </p:cNvPr>
          <p:cNvSpPr>
            <a:spLocks noGrp="1"/>
          </p:cNvSpPr>
          <p:nvPr>
            <p:ph type="sldNum" sz="quarter" idx="12"/>
          </p:nvPr>
        </p:nvSpPr>
        <p:spPr/>
        <p:txBody>
          <a:bodyPr/>
          <a:lstStyle/>
          <a:p>
            <a:fld id="{9BF38A35-21E9-8547-AE9F-9AA5EBBDDB22}" type="slidenum">
              <a:rPr lang="en-US" smtClean="0"/>
              <a:t>‹#›</a:t>
            </a:fld>
            <a:endParaRPr lang="en-US"/>
          </a:p>
        </p:txBody>
      </p:sp>
    </p:spTree>
    <p:extLst>
      <p:ext uri="{BB962C8B-B14F-4D97-AF65-F5344CB8AC3E}">
        <p14:creationId xmlns:p14="http://schemas.microsoft.com/office/powerpoint/2010/main" val="106194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259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62DD-7D55-828F-878D-36CC7BA4B5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2F40ED-FBD6-7267-9F11-0FF71DD01A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802FBF-7753-4498-89DB-A7E61DD142A8}"/>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5BCE425C-2713-F3D8-624B-91075F8D7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67077-E1B0-F028-514A-2E25C3EA321B}"/>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174460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F2FE-8988-4879-B59E-1B21D1F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B04B20-7B28-D7BB-38E2-8E71CE9C7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EF5DF8-FCBE-E233-94A4-91B7F218F9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FF38EC-397B-1FFA-61FD-5A2739086E77}"/>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6" name="Footer Placeholder 5">
            <a:extLst>
              <a:ext uri="{FF2B5EF4-FFF2-40B4-BE49-F238E27FC236}">
                <a16:creationId xmlns:a16="http://schemas.microsoft.com/office/drawing/2014/main" id="{086218D1-4F17-737F-0E4B-A8D6D7D3E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75DA0-C9A5-4B6F-0275-8834D889E30E}"/>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226069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59CB-A152-7028-E283-3004B2E1AB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25E65-4256-8B65-4232-5BD1E3A05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B52B77-207D-1AF7-403A-D5116C780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7CFD1B-AAE9-3E3A-50B6-DAD9CE2BB4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744AB-5CD2-C41A-D584-2A8DCEA750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51E9F4-4494-31F3-BD1D-7A2D4797750D}"/>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8" name="Footer Placeholder 7">
            <a:extLst>
              <a:ext uri="{FF2B5EF4-FFF2-40B4-BE49-F238E27FC236}">
                <a16:creationId xmlns:a16="http://schemas.microsoft.com/office/drawing/2014/main" id="{41E35A00-9E6D-D7F5-39B0-44C989BEB6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83C48-DCA0-FB17-1391-625AD19D45FE}"/>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2463080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5F7D-87CA-64D3-EFF0-3253F2D6EF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5FF5E5-47DA-2DA5-E1A4-5C4BE68DD114}"/>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4" name="Footer Placeholder 3">
            <a:extLst>
              <a:ext uri="{FF2B5EF4-FFF2-40B4-BE49-F238E27FC236}">
                <a16:creationId xmlns:a16="http://schemas.microsoft.com/office/drawing/2014/main" id="{50C05B9C-9311-F291-B5DE-F692C772A1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8D9608-F672-8E34-0F47-A43EDF5EBB0C}"/>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300967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90D96-D174-3B14-9CBE-F1FCBEBD41A0}"/>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3" name="Footer Placeholder 2">
            <a:extLst>
              <a:ext uri="{FF2B5EF4-FFF2-40B4-BE49-F238E27FC236}">
                <a16:creationId xmlns:a16="http://schemas.microsoft.com/office/drawing/2014/main" id="{E5F7452A-C0AB-FA03-D524-64B13CBB4A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87EA88-E1B7-89B6-578E-8FEB2BCB0843}"/>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325318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7306-C278-B0DD-D1E5-94C34F811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24929D-8F10-70FE-4127-6F2DD1F01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F4E13E-2C9F-BD84-51B0-52CBEDD64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C8C89-DBEC-AEFD-CB97-C77ECF5C0E97}"/>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6" name="Footer Placeholder 5">
            <a:extLst>
              <a:ext uri="{FF2B5EF4-FFF2-40B4-BE49-F238E27FC236}">
                <a16:creationId xmlns:a16="http://schemas.microsoft.com/office/drawing/2014/main" id="{308DEC8B-3436-B3A9-E126-4B09002F1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2B1B4-D550-DB80-B270-8D6258C6FA76}"/>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372153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493F-18C8-0FA0-88F0-B7C3E68F2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A7406C-7228-6AEA-D996-843F363CA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C1622-0265-DA5B-DF99-17773CECB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A84573-E69B-DDD5-82D1-632544041EE1}"/>
              </a:ext>
            </a:extLst>
          </p:cNvPr>
          <p:cNvSpPr>
            <a:spLocks noGrp="1"/>
          </p:cNvSpPr>
          <p:nvPr>
            <p:ph type="dt" sz="half" idx="10"/>
          </p:nvPr>
        </p:nvSpPr>
        <p:spPr/>
        <p:txBody>
          <a:bodyPr/>
          <a:lstStyle/>
          <a:p>
            <a:fld id="{7904077C-4A78-B840-AB8C-0765F2D2192A}" type="datetimeFigureOut">
              <a:rPr lang="en-US" smtClean="0"/>
              <a:t>8/19/25</a:t>
            </a:fld>
            <a:endParaRPr lang="en-US"/>
          </a:p>
        </p:txBody>
      </p:sp>
      <p:sp>
        <p:nvSpPr>
          <p:cNvPr id="6" name="Footer Placeholder 5">
            <a:extLst>
              <a:ext uri="{FF2B5EF4-FFF2-40B4-BE49-F238E27FC236}">
                <a16:creationId xmlns:a16="http://schemas.microsoft.com/office/drawing/2014/main" id="{14A98477-6648-B2A3-0163-48C79ABEE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6E654-0784-7DFD-A463-7072B0BBCE26}"/>
              </a:ext>
            </a:extLst>
          </p:cNvPr>
          <p:cNvSpPr>
            <a:spLocks noGrp="1"/>
          </p:cNvSpPr>
          <p:nvPr>
            <p:ph type="sldNum" sz="quarter" idx="12"/>
          </p:nvPr>
        </p:nvSpPr>
        <p:spPr/>
        <p:txBody>
          <a:bodyPr/>
          <a:lstStyle/>
          <a:p>
            <a:fld id="{0625CDFA-601A-4E4A-B1A5-314C4AF822E6}" type="slidenum">
              <a:rPr lang="en-US" smtClean="0"/>
              <a:t>‹#›</a:t>
            </a:fld>
            <a:endParaRPr lang="en-US"/>
          </a:p>
        </p:txBody>
      </p:sp>
    </p:spTree>
    <p:extLst>
      <p:ext uri="{BB962C8B-B14F-4D97-AF65-F5344CB8AC3E}">
        <p14:creationId xmlns:p14="http://schemas.microsoft.com/office/powerpoint/2010/main" val="98560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FE9D13-5033-6539-6B8E-F083CFFE3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354408-28F6-1469-340B-D5B51BE1F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F44C6-9019-E1F3-5085-E367462525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4077C-4A78-B840-AB8C-0765F2D2192A}" type="datetimeFigureOut">
              <a:rPr lang="en-US" smtClean="0"/>
              <a:t>8/19/25</a:t>
            </a:fld>
            <a:endParaRPr lang="en-US"/>
          </a:p>
        </p:txBody>
      </p:sp>
      <p:sp>
        <p:nvSpPr>
          <p:cNvPr id="5" name="Footer Placeholder 4">
            <a:extLst>
              <a:ext uri="{FF2B5EF4-FFF2-40B4-BE49-F238E27FC236}">
                <a16:creationId xmlns:a16="http://schemas.microsoft.com/office/drawing/2014/main" id="{EB73D06B-8553-FA07-5302-69662FD926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B8A679-F403-7FE0-0CFD-48848B0A2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5CDFA-601A-4E4A-B1A5-314C4AF822E6}" type="slidenum">
              <a:rPr lang="en-US" smtClean="0"/>
              <a:t>‹#›</a:t>
            </a:fld>
            <a:endParaRPr lang="en-US"/>
          </a:p>
        </p:txBody>
      </p:sp>
    </p:spTree>
    <p:extLst>
      <p:ext uri="{BB962C8B-B14F-4D97-AF65-F5344CB8AC3E}">
        <p14:creationId xmlns:p14="http://schemas.microsoft.com/office/powerpoint/2010/main" val="449046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794C0-7037-4C5F-B8BB-9A025E6F27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FD32F9-80E3-EDEE-2199-234D5E950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E9A25-77C2-0D92-F53A-37C4306916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900BA-6814-8E49-8BDC-4EB65491AB13}" type="datetimeFigureOut">
              <a:rPr lang="en-US" smtClean="0"/>
              <a:t>8/19/25</a:t>
            </a:fld>
            <a:endParaRPr lang="en-US"/>
          </a:p>
        </p:txBody>
      </p:sp>
      <p:sp>
        <p:nvSpPr>
          <p:cNvPr id="5" name="Footer Placeholder 4">
            <a:extLst>
              <a:ext uri="{FF2B5EF4-FFF2-40B4-BE49-F238E27FC236}">
                <a16:creationId xmlns:a16="http://schemas.microsoft.com/office/drawing/2014/main" id="{1F038C22-32B9-EE4C-476A-6519299B4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20CEF7-95E8-2F26-CF6E-989F579379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38A35-21E9-8547-AE9F-9AA5EBBDDB22}" type="slidenum">
              <a:rPr lang="en-US" smtClean="0"/>
              <a:t>‹#›</a:t>
            </a:fld>
            <a:endParaRPr lang="en-US"/>
          </a:p>
        </p:txBody>
      </p:sp>
    </p:spTree>
    <p:extLst>
      <p:ext uri="{BB962C8B-B14F-4D97-AF65-F5344CB8AC3E}">
        <p14:creationId xmlns:p14="http://schemas.microsoft.com/office/powerpoint/2010/main" val="1713593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chive.ics.uci.edu/ml/"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1C3A-E5EA-E964-93E2-F0D15F0C8728}"/>
              </a:ext>
            </a:extLst>
          </p:cNvPr>
          <p:cNvSpPr>
            <a:spLocks noGrp="1"/>
          </p:cNvSpPr>
          <p:nvPr>
            <p:ph type="ctrTitle"/>
          </p:nvPr>
        </p:nvSpPr>
        <p:spPr/>
        <p:txBody>
          <a:bodyPr/>
          <a:lstStyle/>
          <a:p>
            <a:r>
              <a:rPr lang="en-US" dirty="0"/>
              <a:t>UML502</a:t>
            </a:r>
          </a:p>
        </p:txBody>
      </p:sp>
      <p:sp>
        <p:nvSpPr>
          <p:cNvPr id="3" name="Subtitle 2">
            <a:extLst>
              <a:ext uri="{FF2B5EF4-FFF2-40B4-BE49-F238E27FC236}">
                <a16:creationId xmlns:a16="http://schemas.microsoft.com/office/drawing/2014/main" id="{1A9002CC-DE22-BF77-471E-2C4C9E1B5343}"/>
              </a:ext>
            </a:extLst>
          </p:cNvPr>
          <p:cNvSpPr>
            <a:spLocks noGrp="1"/>
          </p:cNvSpPr>
          <p:nvPr>
            <p:ph type="subTitle" idx="1"/>
          </p:nvPr>
        </p:nvSpPr>
        <p:spPr/>
        <p:txBody>
          <a:bodyPr/>
          <a:lstStyle/>
          <a:p>
            <a:r>
              <a:rPr lang="en-US" dirty="0"/>
              <a:t>Lab 2</a:t>
            </a:r>
          </a:p>
        </p:txBody>
      </p:sp>
    </p:spTree>
    <p:extLst>
      <p:ext uri="{BB962C8B-B14F-4D97-AF65-F5344CB8AC3E}">
        <p14:creationId xmlns:p14="http://schemas.microsoft.com/office/powerpoint/2010/main" val="290061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1746-D7A5-F093-1CBB-09D9C4E18C24}"/>
              </a:ext>
            </a:extLst>
          </p:cNvPr>
          <p:cNvSpPr>
            <a:spLocks noGrp="1"/>
          </p:cNvSpPr>
          <p:nvPr>
            <p:ph type="title"/>
          </p:nvPr>
        </p:nvSpPr>
        <p:spPr>
          <a:xfrm>
            <a:off x="838200" y="136525"/>
            <a:ext cx="10515600" cy="1325563"/>
          </a:xfrm>
        </p:spPr>
        <p:txBody>
          <a:bodyPr/>
          <a:lstStyle/>
          <a:p>
            <a:r>
              <a:rPr lang="en-IN" dirty="0"/>
              <a:t>What is Data ? </a:t>
            </a:r>
            <a:r>
              <a:rPr lang="en-IN" i="1" dirty="0"/>
              <a:t>(</a:t>
            </a:r>
            <a:r>
              <a:rPr lang="en-IN" i="1" dirty="0" err="1"/>
              <a:t>contd</a:t>
            </a:r>
            <a:r>
              <a:rPr lang="en-IN" i="1" dirty="0"/>
              <a:t>…)</a:t>
            </a:r>
          </a:p>
        </p:txBody>
      </p:sp>
      <p:sp>
        <p:nvSpPr>
          <p:cNvPr id="3" name="Content Placeholder 2">
            <a:extLst>
              <a:ext uri="{FF2B5EF4-FFF2-40B4-BE49-F238E27FC236}">
                <a16:creationId xmlns:a16="http://schemas.microsoft.com/office/drawing/2014/main" id="{A43F9F6E-6BBB-973D-AA6C-C7E8C1F69F38}"/>
              </a:ext>
            </a:extLst>
          </p:cNvPr>
          <p:cNvSpPr>
            <a:spLocks noGrp="1"/>
          </p:cNvSpPr>
          <p:nvPr>
            <p:ph idx="1"/>
          </p:nvPr>
        </p:nvSpPr>
        <p:spPr>
          <a:xfrm>
            <a:off x="838200" y="1460500"/>
            <a:ext cx="10515600" cy="4895850"/>
          </a:xfrm>
        </p:spPr>
        <p:txBody>
          <a:bodyPr>
            <a:normAutofit/>
          </a:bodyPr>
          <a:lstStyle/>
          <a:p>
            <a:pPr algn="just">
              <a:spcAft>
                <a:spcPts val="1200"/>
              </a:spcAft>
            </a:pPr>
            <a:r>
              <a:rPr lang="en-US" b="1" dirty="0"/>
              <a:t>Nature:</a:t>
            </a:r>
            <a:r>
              <a:rPr lang="en-US" dirty="0"/>
              <a:t> Data can be structured, semi-structured, or unstructured</a:t>
            </a:r>
          </a:p>
          <a:p>
            <a:pPr algn="just">
              <a:spcAft>
                <a:spcPts val="1200"/>
              </a:spcAft>
            </a:pPr>
            <a:r>
              <a:rPr lang="en-US" b="1" dirty="0"/>
              <a:t>Granularity:</a:t>
            </a:r>
            <a:r>
              <a:rPr lang="en-US" dirty="0"/>
              <a:t> It's the </a:t>
            </a:r>
            <a:r>
              <a:rPr lang="en-US" b="1" dirty="0"/>
              <a:t>smallest unit of information </a:t>
            </a:r>
            <a:r>
              <a:rPr lang="en-US" dirty="0"/>
              <a:t>that is meaningful</a:t>
            </a:r>
            <a:endParaRPr lang="en-IN" dirty="0"/>
          </a:p>
        </p:txBody>
      </p:sp>
      <p:sp>
        <p:nvSpPr>
          <p:cNvPr id="5" name="Slide Number Placeholder 4">
            <a:extLst>
              <a:ext uri="{FF2B5EF4-FFF2-40B4-BE49-F238E27FC236}">
                <a16:creationId xmlns:a16="http://schemas.microsoft.com/office/drawing/2014/main" id="{98E0BE96-47BC-C22E-0F09-3BC5360BBB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83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FDF4-0745-0364-9DF4-0380F921C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03502-ADAF-53F5-5ECB-F248651A3634}"/>
              </a:ext>
            </a:extLst>
          </p:cNvPr>
          <p:cNvSpPr>
            <a:spLocks noGrp="1"/>
          </p:cNvSpPr>
          <p:nvPr>
            <p:ph type="title"/>
          </p:nvPr>
        </p:nvSpPr>
        <p:spPr/>
        <p:txBody>
          <a:bodyPr/>
          <a:lstStyle/>
          <a:p>
            <a:r>
              <a:rPr lang="en-US" b="1" dirty="0"/>
              <a:t>What is Dataset ?</a:t>
            </a:r>
            <a:endParaRPr lang="en-IN" b="1" dirty="0"/>
          </a:p>
        </p:txBody>
      </p:sp>
      <p:sp>
        <p:nvSpPr>
          <p:cNvPr id="4" name="Content Placeholder 3">
            <a:extLst>
              <a:ext uri="{FF2B5EF4-FFF2-40B4-BE49-F238E27FC236}">
                <a16:creationId xmlns:a16="http://schemas.microsoft.com/office/drawing/2014/main" id="{608D6716-2787-D345-1EDC-6632E506833F}"/>
              </a:ext>
            </a:extLst>
          </p:cNvPr>
          <p:cNvSpPr>
            <a:spLocks noGrp="1"/>
          </p:cNvSpPr>
          <p:nvPr>
            <p:ph idx="1"/>
          </p:nvPr>
        </p:nvSpPr>
        <p:spPr>
          <a:xfrm>
            <a:off x="838199" y="1825625"/>
            <a:ext cx="10830465" cy="4667250"/>
          </a:xfrm>
        </p:spPr>
        <p:txBody>
          <a:bodyPr>
            <a:normAutofit/>
          </a:bodyPr>
          <a:lstStyle/>
          <a:p>
            <a:pPr>
              <a:spcAft>
                <a:spcPts val="1200"/>
              </a:spcAft>
            </a:pPr>
            <a:r>
              <a:rPr lang="en-US" dirty="0"/>
              <a:t>Collection of </a:t>
            </a:r>
            <a:r>
              <a:rPr lang="en-US" i="1" dirty="0">
                <a:solidFill>
                  <a:srgbClr val="FF0000"/>
                </a:solidFill>
              </a:rPr>
              <a:t>data objects </a:t>
            </a:r>
            <a:r>
              <a:rPr lang="en-US" dirty="0"/>
              <a:t>and </a:t>
            </a:r>
            <a:r>
              <a:rPr lang="en-US" dirty="0">
                <a:solidFill>
                  <a:srgbClr val="FF0000"/>
                </a:solidFill>
              </a:rPr>
              <a:t>their attributes.</a:t>
            </a:r>
          </a:p>
        </p:txBody>
      </p:sp>
      <p:sp>
        <p:nvSpPr>
          <p:cNvPr id="3" name="Slide Number Placeholder 2">
            <a:extLst>
              <a:ext uri="{FF2B5EF4-FFF2-40B4-BE49-F238E27FC236}">
                <a16:creationId xmlns:a16="http://schemas.microsoft.com/office/drawing/2014/main" id="{0AA6B144-4C61-A1CD-8547-5C691ED38E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6F99D0-9AA3-A23B-4FCB-B95BF9F9BE60}"/>
              </a:ext>
            </a:extLst>
          </p:cNvPr>
          <p:cNvPicPr>
            <a:picLocks noChangeAspect="1"/>
          </p:cNvPicPr>
          <p:nvPr/>
        </p:nvPicPr>
        <p:blipFill>
          <a:blip r:embed="rId3"/>
          <a:stretch>
            <a:fillRect/>
          </a:stretch>
        </p:blipFill>
        <p:spPr>
          <a:xfrm>
            <a:off x="1430492" y="2622777"/>
            <a:ext cx="10414375" cy="2039534"/>
          </a:xfrm>
          <a:prstGeom prst="rect">
            <a:avLst/>
          </a:prstGeom>
        </p:spPr>
      </p:pic>
      <p:sp>
        <p:nvSpPr>
          <p:cNvPr id="6" name="Rectangle 5">
            <a:extLst>
              <a:ext uri="{FF2B5EF4-FFF2-40B4-BE49-F238E27FC236}">
                <a16:creationId xmlns:a16="http://schemas.microsoft.com/office/drawing/2014/main" id="{72A23588-FB1B-96F9-3E10-AD83398C5347}"/>
              </a:ext>
            </a:extLst>
          </p:cNvPr>
          <p:cNvSpPr/>
          <p:nvPr/>
        </p:nvSpPr>
        <p:spPr>
          <a:xfrm>
            <a:off x="1433689" y="3228622"/>
            <a:ext cx="9539111" cy="39511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29DBAB0-D402-0215-782D-76BDD7F2D181}"/>
              </a:ext>
            </a:extLst>
          </p:cNvPr>
          <p:cNvSpPr txBox="1"/>
          <p:nvPr/>
        </p:nvSpPr>
        <p:spPr>
          <a:xfrm>
            <a:off x="3166533" y="4772846"/>
            <a:ext cx="5858933" cy="171136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Object (Row 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{101, Alice, 21, CS, 3.8}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Object (Row 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{102, Bob, 22, Mathematics, 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Attributes (Columns)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Student_ID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Name, Age, Major, GPA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Points (Individual Values)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101, Alice, 21, etc.</a:t>
            </a:r>
          </a:p>
        </p:txBody>
      </p:sp>
    </p:spTree>
    <p:extLst>
      <p:ext uri="{BB962C8B-B14F-4D97-AF65-F5344CB8AC3E}">
        <p14:creationId xmlns:p14="http://schemas.microsoft.com/office/powerpoint/2010/main" val="175479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F469-878F-C9A6-C8D7-9DE4875E4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6B6EF-97B5-AEFA-F9C4-0550DE7DDBA2}"/>
              </a:ext>
            </a:extLst>
          </p:cNvPr>
          <p:cNvSpPr>
            <a:spLocks noGrp="1"/>
          </p:cNvSpPr>
          <p:nvPr>
            <p:ph type="title"/>
          </p:nvPr>
        </p:nvSpPr>
        <p:spPr/>
        <p:txBody>
          <a:bodyPr/>
          <a:lstStyle/>
          <a:p>
            <a:r>
              <a:rPr lang="en-US" b="1" dirty="0"/>
              <a:t>What is Dataset ?</a:t>
            </a:r>
            <a:endParaRPr lang="en-IN" b="1" dirty="0"/>
          </a:p>
        </p:txBody>
      </p:sp>
      <p:sp>
        <p:nvSpPr>
          <p:cNvPr id="4" name="Content Placeholder 3">
            <a:extLst>
              <a:ext uri="{FF2B5EF4-FFF2-40B4-BE49-F238E27FC236}">
                <a16:creationId xmlns:a16="http://schemas.microsoft.com/office/drawing/2014/main" id="{DCB0E24A-AFC1-D261-9C90-EE8489F2818F}"/>
              </a:ext>
            </a:extLst>
          </p:cNvPr>
          <p:cNvSpPr>
            <a:spLocks noGrp="1"/>
          </p:cNvSpPr>
          <p:nvPr>
            <p:ph idx="1"/>
          </p:nvPr>
        </p:nvSpPr>
        <p:spPr>
          <a:xfrm>
            <a:off x="838199" y="1825625"/>
            <a:ext cx="10830465" cy="4667250"/>
          </a:xfrm>
        </p:spPr>
        <p:txBody>
          <a:bodyPr>
            <a:normAutofit/>
          </a:bodyPr>
          <a:lstStyle/>
          <a:p>
            <a:pPr>
              <a:spcAft>
                <a:spcPts val="1200"/>
              </a:spcAft>
            </a:pPr>
            <a:r>
              <a:rPr lang="en-US" dirty="0"/>
              <a:t>An </a:t>
            </a:r>
            <a:r>
              <a:rPr lang="en-US" i="1" dirty="0">
                <a:solidFill>
                  <a:srgbClr val="FF0000"/>
                </a:solidFill>
              </a:rPr>
              <a:t>attribute</a:t>
            </a:r>
            <a:r>
              <a:rPr lang="en-US" dirty="0"/>
              <a:t> is a property or characteristic of an object:</a:t>
            </a:r>
          </a:p>
          <a:p>
            <a:pPr lvl="1">
              <a:spcAft>
                <a:spcPts val="1200"/>
              </a:spcAft>
            </a:pPr>
            <a:r>
              <a:rPr lang="en-US" dirty="0"/>
              <a:t>Examples: eye color of a person, temperature, etc.</a:t>
            </a:r>
          </a:p>
          <a:p>
            <a:pPr lvl="1">
              <a:spcAft>
                <a:spcPts val="1200"/>
              </a:spcAft>
            </a:pPr>
            <a:r>
              <a:rPr lang="en-US" dirty="0"/>
              <a:t>Attribute is also known as variable, field, characteristic, dimension, </a:t>
            </a:r>
            <a:r>
              <a:rPr lang="en-US" dirty="0">
                <a:highlight>
                  <a:srgbClr val="FFFF00"/>
                </a:highlight>
              </a:rPr>
              <a:t>or feature</a:t>
            </a:r>
          </a:p>
          <a:p>
            <a:pPr>
              <a:spcAft>
                <a:spcPts val="1200"/>
              </a:spcAft>
            </a:pPr>
            <a:r>
              <a:rPr lang="en-US" dirty="0"/>
              <a:t>A collection of attributes describe an </a:t>
            </a:r>
            <a:r>
              <a:rPr lang="en-US" i="1" dirty="0">
                <a:solidFill>
                  <a:srgbClr val="FF0000"/>
                </a:solidFill>
              </a:rPr>
              <a:t>object:</a:t>
            </a:r>
          </a:p>
          <a:p>
            <a:pPr lvl="1">
              <a:spcAft>
                <a:spcPts val="1200"/>
              </a:spcAft>
            </a:pPr>
            <a:r>
              <a:rPr lang="en-US" dirty="0"/>
              <a:t>Object is also known as record, point, case, sample, entity, or </a:t>
            </a:r>
            <a:r>
              <a:rPr lang="en-US" dirty="0">
                <a:highlight>
                  <a:srgbClr val="FFFF00"/>
                </a:highlight>
              </a:rPr>
              <a:t>instance</a:t>
            </a:r>
            <a:endParaRPr lang="en-IN" dirty="0">
              <a:highlight>
                <a:srgbClr val="FFFF00"/>
              </a:highlight>
            </a:endParaRPr>
          </a:p>
        </p:txBody>
      </p:sp>
      <p:sp>
        <p:nvSpPr>
          <p:cNvPr id="7" name="Speech Bubble: Oval 6">
            <a:extLst>
              <a:ext uri="{FF2B5EF4-FFF2-40B4-BE49-F238E27FC236}">
                <a16:creationId xmlns:a16="http://schemas.microsoft.com/office/drawing/2014/main" id="{7F73C5B3-0F63-ED9E-9E05-6C0CDD796381}"/>
              </a:ext>
            </a:extLst>
          </p:cNvPr>
          <p:cNvSpPr/>
          <p:nvPr/>
        </p:nvSpPr>
        <p:spPr>
          <a:xfrm>
            <a:off x="10366813" y="1856819"/>
            <a:ext cx="1734375" cy="816634"/>
          </a:xfrm>
          <a:prstGeom prst="wedgeEllipseCallout">
            <a:avLst>
              <a:gd name="adj1" fmla="val -31898"/>
              <a:gd name="adj2" fmla="val 749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 case of ML</a:t>
            </a:r>
          </a:p>
        </p:txBody>
      </p:sp>
      <p:sp>
        <p:nvSpPr>
          <p:cNvPr id="8" name="Speech Bubble: Oval 7">
            <a:extLst>
              <a:ext uri="{FF2B5EF4-FFF2-40B4-BE49-F238E27FC236}">
                <a16:creationId xmlns:a16="http://schemas.microsoft.com/office/drawing/2014/main" id="{BBC8BD0B-3D0D-E0A7-CB7A-F450C7F2FEF0}"/>
              </a:ext>
            </a:extLst>
          </p:cNvPr>
          <p:cNvSpPr/>
          <p:nvPr/>
        </p:nvSpPr>
        <p:spPr>
          <a:xfrm>
            <a:off x="10318835" y="3429000"/>
            <a:ext cx="1734375" cy="816634"/>
          </a:xfrm>
          <a:prstGeom prst="wedgeEllipseCallout">
            <a:avLst>
              <a:gd name="adj1" fmla="val -52727"/>
              <a:gd name="adj2" fmla="val 542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 case of ML</a:t>
            </a:r>
          </a:p>
        </p:txBody>
      </p:sp>
      <p:sp>
        <p:nvSpPr>
          <p:cNvPr id="3" name="Slide Number Placeholder 2">
            <a:extLst>
              <a:ext uri="{FF2B5EF4-FFF2-40B4-BE49-F238E27FC236}">
                <a16:creationId xmlns:a16="http://schemas.microsoft.com/office/drawing/2014/main" id="{85E70108-DE98-87E6-EE19-BA83DC9175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77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D889-ACD1-D9DC-FD7E-9005608C3E9E}"/>
              </a:ext>
            </a:extLst>
          </p:cNvPr>
          <p:cNvSpPr>
            <a:spLocks noGrp="1"/>
          </p:cNvSpPr>
          <p:nvPr>
            <p:ph type="title"/>
          </p:nvPr>
        </p:nvSpPr>
        <p:spPr>
          <a:xfrm>
            <a:off x="341489" y="31220"/>
            <a:ext cx="10515600" cy="1325563"/>
          </a:xfrm>
        </p:spPr>
        <p:txBody>
          <a:bodyPr/>
          <a:lstStyle/>
          <a:p>
            <a:r>
              <a:rPr lang="en-US" b="1" dirty="0"/>
              <a:t>Dataset</a:t>
            </a:r>
            <a:endParaRPr lang="en-IN" dirty="0"/>
          </a:p>
        </p:txBody>
      </p:sp>
      <p:pic>
        <p:nvPicPr>
          <p:cNvPr id="5" name="Content Placeholder 4">
            <a:extLst>
              <a:ext uri="{FF2B5EF4-FFF2-40B4-BE49-F238E27FC236}">
                <a16:creationId xmlns:a16="http://schemas.microsoft.com/office/drawing/2014/main" id="{79D3850B-4558-AAA1-31ED-B3B9D2D7B1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2949" y="2518067"/>
            <a:ext cx="8750631" cy="4167517"/>
          </a:xfrm>
        </p:spPr>
      </p:pic>
      <p:sp>
        <p:nvSpPr>
          <p:cNvPr id="3" name="Slide Number Placeholder 2">
            <a:extLst>
              <a:ext uri="{FF2B5EF4-FFF2-40B4-BE49-F238E27FC236}">
                <a16:creationId xmlns:a16="http://schemas.microsoft.com/office/drawing/2014/main" id="{FE325197-F04E-2169-B4FB-AF01AE8142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Right Brace 3">
            <a:extLst>
              <a:ext uri="{FF2B5EF4-FFF2-40B4-BE49-F238E27FC236}">
                <a16:creationId xmlns:a16="http://schemas.microsoft.com/office/drawing/2014/main" id="{14CC1FCD-B9CB-0551-F92E-29E980F32D6F}"/>
              </a:ext>
            </a:extLst>
          </p:cNvPr>
          <p:cNvSpPr/>
          <p:nvPr/>
        </p:nvSpPr>
        <p:spPr>
          <a:xfrm rot="16200000">
            <a:off x="4238977" y="347313"/>
            <a:ext cx="778933" cy="401884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D75EB17-5C49-FA13-7663-164D223801B0}"/>
              </a:ext>
            </a:extLst>
          </p:cNvPr>
          <p:cNvSpPr txBox="1"/>
          <p:nvPr/>
        </p:nvSpPr>
        <p:spPr>
          <a:xfrm>
            <a:off x="2046056" y="1022908"/>
            <a:ext cx="5164774" cy="963212"/>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Features/Dimension/Attributes of Dataset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X ={Area, No. of bed room, Location}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9884B99-26E3-6173-4E4D-3BA8C3D90E51}"/>
              </a:ext>
            </a:extLst>
          </p:cNvPr>
          <p:cNvSpPr txBox="1"/>
          <p:nvPr/>
        </p:nvSpPr>
        <p:spPr>
          <a:xfrm>
            <a:off x="6986409" y="579276"/>
            <a:ext cx="3857976" cy="13787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Label/ Target/ Outcome/Dependent Variable (Y)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Y={Price in Lakhs}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18662AEE-B346-E985-4CAC-ABA5B6D58D3E}"/>
              </a:ext>
            </a:extLst>
          </p:cNvPr>
          <p:cNvSpPr/>
          <p:nvPr/>
        </p:nvSpPr>
        <p:spPr>
          <a:xfrm rot="16200000">
            <a:off x="8278502" y="1363423"/>
            <a:ext cx="778933" cy="19680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20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44886C-9849-E8C7-5FAF-AC5911668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57586895-E658-A7E8-EFDD-471A1EF07479}"/>
              </a:ext>
            </a:extLst>
          </p:cNvPr>
          <p:cNvGrpSpPr/>
          <p:nvPr/>
        </p:nvGrpSpPr>
        <p:grpSpPr>
          <a:xfrm>
            <a:off x="372" y="1987247"/>
            <a:ext cx="12191255" cy="2431851"/>
            <a:chOff x="372" y="1987247"/>
            <a:chExt cx="12191255" cy="2431851"/>
          </a:xfrm>
        </p:grpSpPr>
        <p:sp>
          <p:nvSpPr>
            <p:cNvPr id="10" name="Freeform 9">
              <a:extLst>
                <a:ext uri="{FF2B5EF4-FFF2-40B4-BE49-F238E27FC236}">
                  <a16:creationId xmlns:a16="http://schemas.microsoft.com/office/drawing/2014/main" id="{364396A1-8DD1-81BC-FE26-B66190D401AA}"/>
                </a:ext>
              </a:extLst>
            </p:cNvPr>
            <p:cNvSpPr/>
            <p:nvPr/>
          </p:nvSpPr>
          <p:spPr>
            <a:xfrm>
              <a:off x="4224114" y="1987247"/>
              <a:ext cx="4367732" cy="639960"/>
            </a:xfrm>
            <a:custGeom>
              <a:avLst/>
              <a:gdLst>
                <a:gd name="connsiteX0" fmla="*/ 0 w 2098220"/>
                <a:gd name="connsiteY0" fmla="*/ 63996 h 639960"/>
                <a:gd name="connsiteX1" fmla="*/ 63996 w 2098220"/>
                <a:gd name="connsiteY1" fmla="*/ 0 h 639960"/>
                <a:gd name="connsiteX2" fmla="*/ 2034224 w 2098220"/>
                <a:gd name="connsiteY2" fmla="*/ 0 h 639960"/>
                <a:gd name="connsiteX3" fmla="*/ 2098220 w 2098220"/>
                <a:gd name="connsiteY3" fmla="*/ 63996 h 639960"/>
                <a:gd name="connsiteX4" fmla="*/ 2098220 w 2098220"/>
                <a:gd name="connsiteY4" fmla="*/ 575964 h 639960"/>
                <a:gd name="connsiteX5" fmla="*/ 2034224 w 2098220"/>
                <a:gd name="connsiteY5" fmla="*/ 639960 h 639960"/>
                <a:gd name="connsiteX6" fmla="*/ 63996 w 2098220"/>
                <a:gd name="connsiteY6" fmla="*/ 639960 h 639960"/>
                <a:gd name="connsiteX7" fmla="*/ 0 w 2098220"/>
                <a:gd name="connsiteY7" fmla="*/ 575964 h 639960"/>
                <a:gd name="connsiteX8" fmla="*/ 0 w 2098220"/>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220" h="639960">
                  <a:moveTo>
                    <a:pt x="0" y="63996"/>
                  </a:moveTo>
                  <a:cubicBezTo>
                    <a:pt x="0" y="28652"/>
                    <a:pt x="28652" y="0"/>
                    <a:pt x="63996" y="0"/>
                  </a:cubicBezTo>
                  <a:lnTo>
                    <a:pt x="2034224" y="0"/>
                  </a:lnTo>
                  <a:cubicBezTo>
                    <a:pt x="2069568" y="0"/>
                    <a:pt x="2098220" y="28652"/>
                    <a:pt x="2098220" y="63996"/>
                  </a:cubicBezTo>
                  <a:lnTo>
                    <a:pt x="2098220" y="575964"/>
                  </a:lnTo>
                  <a:cubicBezTo>
                    <a:pt x="2098220" y="611308"/>
                    <a:pt x="2069568" y="639960"/>
                    <a:pt x="2034224"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Dataset Classification</a:t>
              </a:r>
            </a:p>
          </p:txBody>
        </p:sp>
        <p:sp>
          <p:nvSpPr>
            <p:cNvPr id="11" name="Freeform 10">
              <a:extLst>
                <a:ext uri="{FF2B5EF4-FFF2-40B4-BE49-F238E27FC236}">
                  <a16:creationId xmlns:a16="http://schemas.microsoft.com/office/drawing/2014/main" id="{9286A7F7-7818-9354-F610-B7A8323A8B52}"/>
                </a:ext>
              </a:extLst>
            </p:cNvPr>
            <p:cNvSpPr/>
            <p:nvPr/>
          </p:nvSpPr>
          <p:spPr>
            <a:xfrm>
              <a:off x="1728266" y="2627208"/>
              <a:ext cx="4679714" cy="255984"/>
            </a:xfrm>
            <a:custGeom>
              <a:avLst/>
              <a:gdLst/>
              <a:ahLst/>
              <a:cxnLst/>
              <a:rect l="0" t="0" r="0" b="0"/>
              <a:pathLst>
                <a:path>
                  <a:moveTo>
                    <a:pt x="4679714" y="0"/>
                  </a:moveTo>
                  <a:lnTo>
                    <a:pt x="4679714" y="127992"/>
                  </a:lnTo>
                  <a:lnTo>
                    <a:pt x="0" y="127992"/>
                  </a:lnTo>
                  <a:lnTo>
                    <a:pt x="0" y="2559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a:extLst>
                <a:ext uri="{FF2B5EF4-FFF2-40B4-BE49-F238E27FC236}">
                  <a16:creationId xmlns:a16="http://schemas.microsoft.com/office/drawing/2014/main" id="{1AA1E8E6-EACE-2853-6D26-59BFB7F92088}"/>
                </a:ext>
              </a:extLst>
            </p:cNvPr>
            <p:cNvSpPr/>
            <p:nvPr/>
          </p:nvSpPr>
          <p:spPr>
            <a:xfrm>
              <a:off x="1248295" y="2883193"/>
              <a:ext cx="1727894"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On the basis of Structure</a:t>
              </a:r>
            </a:p>
          </p:txBody>
        </p:sp>
        <p:sp>
          <p:nvSpPr>
            <p:cNvPr id="13" name="Freeform 12">
              <a:extLst>
                <a:ext uri="{FF2B5EF4-FFF2-40B4-BE49-F238E27FC236}">
                  <a16:creationId xmlns:a16="http://schemas.microsoft.com/office/drawing/2014/main" id="{6D1C7E06-74F2-FF9C-163E-E71955D7C628}"/>
                </a:ext>
              </a:extLst>
            </p:cNvPr>
            <p:cNvSpPr/>
            <p:nvPr/>
          </p:nvSpPr>
          <p:spPr>
            <a:xfrm>
              <a:off x="480342" y="3523153"/>
              <a:ext cx="1247923" cy="255984"/>
            </a:xfrm>
            <a:custGeom>
              <a:avLst/>
              <a:gdLst/>
              <a:ahLst/>
              <a:cxnLst/>
              <a:rect l="0" t="0" r="0" b="0"/>
              <a:pathLst>
                <a:path>
                  <a:moveTo>
                    <a:pt x="1247923" y="0"/>
                  </a:moveTo>
                  <a:lnTo>
                    <a:pt x="1247923" y="127992"/>
                  </a:lnTo>
                  <a:lnTo>
                    <a:pt x="0" y="127992"/>
                  </a:lnTo>
                  <a:lnTo>
                    <a:pt x="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a:extLst>
                <a:ext uri="{FF2B5EF4-FFF2-40B4-BE49-F238E27FC236}">
                  <a16:creationId xmlns:a16="http://schemas.microsoft.com/office/drawing/2014/main" id="{0B788F4B-F798-B3E2-973C-596F5A9F9806}"/>
                </a:ext>
              </a:extLst>
            </p:cNvPr>
            <p:cNvSpPr/>
            <p:nvPr/>
          </p:nvSpPr>
          <p:spPr>
            <a:xfrm>
              <a:off x="372"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Structured</a:t>
              </a:r>
            </a:p>
          </p:txBody>
        </p:sp>
        <p:sp>
          <p:nvSpPr>
            <p:cNvPr id="15" name="Freeform 14">
              <a:extLst>
                <a:ext uri="{FF2B5EF4-FFF2-40B4-BE49-F238E27FC236}">
                  <a16:creationId xmlns:a16="http://schemas.microsoft.com/office/drawing/2014/main" id="{C75B3D38-E451-A547-78DA-DA94B1B173A6}"/>
                </a:ext>
              </a:extLst>
            </p:cNvPr>
            <p:cNvSpPr/>
            <p:nvPr/>
          </p:nvSpPr>
          <p:spPr>
            <a:xfrm>
              <a:off x="1682546" y="3523153"/>
              <a:ext cx="91440" cy="255984"/>
            </a:xfrm>
            <a:custGeom>
              <a:avLst/>
              <a:gdLst/>
              <a:ahLst/>
              <a:cxnLst/>
              <a:rect l="0" t="0" r="0" b="0"/>
              <a:pathLst>
                <a:path>
                  <a:moveTo>
                    <a:pt x="45720" y="0"/>
                  </a:moveTo>
                  <a:lnTo>
                    <a:pt x="4572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a:extLst>
                <a:ext uri="{FF2B5EF4-FFF2-40B4-BE49-F238E27FC236}">
                  <a16:creationId xmlns:a16="http://schemas.microsoft.com/office/drawing/2014/main" id="{680F7DF6-F7FB-DDF8-52BF-51D50078E6C6}"/>
                </a:ext>
              </a:extLst>
            </p:cNvPr>
            <p:cNvSpPr/>
            <p:nvPr/>
          </p:nvSpPr>
          <p:spPr>
            <a:xfrm>
              <a:off x="1248295"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Semi-Structured</a:t>
              </a:r>
            </a:p>
          </p:txBody>
        </p:sp>
        <p:sp>
          <p:nvSpPr>
            <p:cNvPr id="17" name="Freeform 16">
              <a:extLst>
                <a:ext uri="{FF2B5EF4-FFF2-40B4-BE49-F238E27FC236}">
                  <a16:creationId xmlns:a16="http://schemas.microsoft.com/office/drawing/2014/main" id="{439044FB-B4B8-0A14-AA55-98D33EA56F16}"/>
                </a:ext>
              </a:extLst>
            </p:cNvPr>
            <p:cNvSpPr/>
            <p:nvPr/>
          </p:nvSpPr>
          <p:spPr>
            <a:xfrm>
              <a:off x="1728266" y="3523153"/>
              <a:ext cx="1247923" cy="255984"/>
            </a:xfrm>
            <a:custGeom>
              <a:avLst/>
              <a:gdLst/>
              <a:ahLst/>
              <a:cxnLst/>
              <a:rect l="0" t="0" r="0" b="0"/>
              <a:pathLst>
                <a:path>
                  <a:moveTo>
                    <a:pt x="0" y="0"/>
                  </a:moveTo>
                  <a:lnTo>
                    <a:pt x="0" y="127992"/>
                  </a:lnTo>
                  <a:lnTo>
                    <a:pt x="1247923" y="127992"/>
                  </a:lnTo>
                  <a:lnTo>
                    <a:pt x="1247923"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80E4D6A2-C193-AAD5-EBAB-2F37F3D70D14}"/>
                </a:ext>
              </a:extLst>
            </p:cNvPr>
            <p:cNvSpPr/>
            <p:nvPr/>
          </p:nvSpPr>
          <p:spPr>
            <a:xfrm>
              <a:off x="2496219"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Un-Structured</a:t>
              </a:r>
            </a:p>
          </p:txBody>
        </p:sp>
        <p:sp>
          <p:nvSpPr>
            <p:cNvPr id="19" name="Freeform 18">
              <a:extLst>
                <a:ext uri="{FF2B5EF4-FFF2-40B4-BE49-F238E27FC236}">
                  <a16:creationId xmlns:a16="http://schemas.microsoft.com/office/drawing/2014/main" id="{42314DCD-592E-31EE-050C-9DE813CAC562}"/>
                </a:ext>
              </a:extLst>
            </p:cNvPr>
            <p:cNvSpPr/>
            <p:nvPr/>
          </p:nvSpPr>
          <p:spPr>
            <a:xfrm>
              <a:off x="5472038" y="2627208"/>
              <a:ext cx="935942" cy="255984"/>
            </a:xfrm>
            <a:custGeom>
              <a:avLst/>
              <a:gdLst/>
              <a:ahLst/>
              <a:cxnLst/>
              <a:rect l="0" t="0" r="0" b="0"/>
              <a:pathLst>
                <a:path>
                  <a:moveTo>
                    <a:pt x="935942" y="0"/>
                  </a:moveTo>
                  <a:lnTo>
                    <a:pt x="935942" y="127992"/>
                  </a:lnTo>
                  <a:lnTo>
                    <a:pt x="0" y="127992"/>
                  </a:lnTo>
                  <a:lnTo>
                    <a:pt x="0" y="2559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19">
              <a:extLst>
                <a:ext uri="{FF2B5EF4-FFF2-40B4-BE49-F238E27FC236}">
                  <a16:creationId xmlns:a16="http://schemas.microsoft.com/office/drawing/2014/main" id="{9BF0E3C6-594F-325A-18FD-FE0752BEB749}"/>
                </a:ext>
              </a:extLst>
            </p:cNvPr>
            <p:cNvSpPr/>
            <p:nvPr/>
          </p:nvSpPr>
          <p:spPr>
            <a:xfrm>
              <a:off x="4080122" y="2883193"/>
              <a:ext cx="2257614" cy="639960"/>
            </a:xfrm>
            <a:custGeom>
              <a:avLst/>
              <a:gdLst>
                <a:gd name="connsiteX0" fmla="*/ 0 w 1731398"/>
                <a:gd name="connsiteY0" fmla="*/ 63996 h 639960"/>
                <a:gd name="connsiteX1" fmla="*/ 63996 w 1731398"/>
                <a:gd name="connsiteY1" fmla="*/ 0 h 639960"/>
                <a:gd name="connsiteX2" fmla="*/ 1667402 w 1731398"/>
                <a:gd name="connsiteY2" fmla="*/ 0 h 639960"/>
                <a:gd name="connsiteX3" fmla="*/ 1731398 w 1731398"/>
                <a:gd name="connsiteY3" fmla="*/ 63996 h 639960"/>
                <a:gd name="connsiteX4" fmla="*/ 1731398 w 1731398"/>
                <a:gd name="connsiteY4" fmla="*/ 575964 h 639960"/>
                <a:gd name="connsiteX5" fmla="*/ 1667402 w 1731398"/>
                <a:gd name="connsiteY5" fmla="*/ 639960 h 639960"/>
                <a:gd name="connsiteX6" fmla="*/ 63996 w 1731398"/>
                <a:gd name="connsiteY6" fmla="*/ 639960 h 639960"/>
                <a:gd name="connsiteX7" fmla="*/ 0 w 1731398"/>
                <a:gd name="connsiteY7" fmla="*/ 575964 h 639960"/>
                <a:gd name="connsiteX8" fmla="*/ 0 w 1731398"/>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1398" h="639960">
                  <a:moveTo>
                    <a:pt x="0" y="63996"/>
                  </a:moveTo>
                  <a:cubicBezTo>
                    <a:pt x="0" y="28652"/>
                    <a:pt x="28652" y="0"/>
                    <a:pt x="63996" y="0"/>
                  </a:cubicBezTo>
                  <a:lnTo>
                    <a:pt x="1667402" y="0"/>
                  </a:lnTo>
                  <a:cubicBezTo>
                    <a:pt x="1702746" y="0"/>
                    <a:pt x="1731398" y="28652"/>
                    <a:pt x="1731398" y="63996"/>
                  </a:cubicBezTo>
                  <a:lnTo>
                    <a:pt x="1731398" y="575964"/>
                  </a:lnTo>
                  <a:cubicBezTo>
                    <a:pt x="1731398" y="611308"/>
                    <a:pt x="1702746" y="639960"/>
                    <a:pt x="1667402"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On the basis of Machine Learning Usage</a:t>
              </a:r>
            </a:p>
          </p:txBody>
        </p:sp>
        <p:sp>
          <p:nvSpPr>
            <p:cNvPr id="21" name="Freeform 20">
              <a:extLst>
                <a:ext uri="{FF2B5EF4-FFF2-40B4-BE49-F238E27FC236}">
                  <a16:creationId xmlns:a16="http://schemas.microsoft.com/office/drawing/2014/main" id="{DA111798-1329-B961-BE1F-F3059774C852}"/>
                </a:ext>
              </a:extLst>
            </p:cNvPr>
            <p:cNvSpPr/>
            <p:nvPr/>
          </p:nvSpPr>
          <p:spPr>
            <a:xfrm>
              <a:off x="4224114" y="3523153"/>
              <a:ext cx="1247923" cy="255984"/>
            </a:xfrm>
            <a:custGeom>
              <a:avLst/>
              <a:gdLst/>
              <a:ahLst/>
              <a:cxnLst/>
              <a:rect l="0" t="0" r="0" b="0"/>
              <a:pathLst>
                <a:path>
                  <a:moveTo>
                    <a:pt x="1247923" y="0"/>
                  </a:moveTo>
                  <a:lnTo>
                    <a:pt x="1247923" y="127992"/>
                  </a:lnTo>
                  <a:lnTo>
                    <a:pt x="0" y="127992"/>
                  </a:lnTo>
                  <a:lnTo>
                    <a:pt x="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21">
              <a:extLst>
                <a:ext uri="{FF2B5EF4-FFF2-40B4-BE49-F238E27FC236}">
                  <a16:creationId xmlns:a16="http://schemas.microsoft.com/office/drawing/2014/main" id="{FCDA42A2-2BED-CFAE-FA79-FB4E98737BE4}"/>
                </a:ext>
              </a:extLst>
            </p:cNvPr>
            <p:cNvSpPr/>
            <p:nvPr/>
          </p:nvSpPr>
          <p:spPr>
            <a:xfrm>
              <a:off x="3744143"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Training</a:t>
              </a:r>
            </a:p>
          </p:txBody>
        </p:sp>
        <p:sp>
          <p:nvSpPr>
            <p:cNvPr id="23" name="Freeform 22">
              <a:extLst>
                <a:ext uri="{FF2B5EF4-FFF2-40B4-BE49-F238E27FC236}">
                  <a16:creationId xmlns:a16="http://schemas.microsoft.com/office/drawing/2014/main" id="{0F803D14-49D7-9A39-21A0-CB5F1E51252A}"/>
                </a:ext>
              </a:extLst>
            </p:cNvPr>
            <p:cNvSpPr/>
            <p:nvPr/>
          </p:nvSpPr>
          <p:spPr>
            <a:xfrm>
              <a:off x="5426318" y="3523153"/>
              <a:ext cx="91440" cy="255984"/>
            </a:xfrm>
            <a:custGeom>
              <a:avLst/>
              <a:gdLst/>
              <a:ahLst/>
              <a:cxnLst/>
              <a:rect l="0" t="0" r="0" b="0"/>
              <a:pathLst>
                <a:path>
                  <a:moveTo>
                    <a:pt x="45720" y="0"/>
                  </a:moveTo>
                  <a:lnTo>
                    <a:pt x="4572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F72BA915-572F-D2B6-D54D-2EC9198DA312}"/>
                </a:ext>
              </a:extLst>
            </p:cNvPr>
            <p:cNvSpPr/>
            <p:nvPr/>
          </p:nvSpPr>
          <p:spPr>
            <a:xfrm>
              <a:off x="4992067"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Test</a:t>
              </a:r>
            </a:p>
          </p:txBody>
        </p:sp>
        <p:sp>
          <p:nvSpPr>
            <p:cNvPr id="25" name="Freeform 24">
              <a:extLst>
                <a:ext uri="{FF2B5EF4-FFF2-40B4-BE49-F238E27FC236}">
                  <a16:creationId xmlns:a16="http://schemas.microsoft.com/office/drawing/2014/main" id="{CF5FB15A-390A-DB17-54FD-AD1DE182979F}"/>
                </a:ext>
              </a:extLst>
            </p:cNvPr>
            <p:cNvSpPr/>
            <p:nvPr/>
          </p:nvSpPr>
          <p:spPr>
            <a:xfrm>
              <a:off x="5472038" y="3523153"/>
              <a:ext cx="1247923" cy="255984"/>
            </a:xfrm>
            <a:custGeom>
              <a:avLst/>
              <a:gdLst/>
              <a:ahLst/>
              <a:cxnLst/>
              <a:rect l="0" t="0" r="0" b="0"/>
              <a:pathLst>
                <a:path>
                  <a:moveTo>
                    <a:pt x="0" y="0"/>
                  </a:moveTo>
                  <a:lnTo>
                    <a:pt x="0" y="127992"/>
                  </a:lnTo>
                  <a:lnTo>
                    <a:pt x="1247923" y="127992"/>
                  </a:lnTo>
                  <a:lnTo>
                    <a:pt x="1247923"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25">
              <a:extLst>
                <a:ext uri="{FF2B5EF4-FFF2-40B4-BE49-F238E27FC236}">
                  <a16:creationId xmlns:a16="http://schemas.microsoft.com/office/drawing/2014/main" id="{21890384-B191-8342-6ECD-73D133FA7451}"/>
                </a:ext>
              </a:extLst>
            </p:cNvPr>
            <p:cNvSpPr/>
            <p:nvPr/>
          </p:nvSpPr>
          <p:spPr>
            <a:xfrm>
              <a:off x="6239991"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Validation</a:t>
              </a:r>
            </a:p>
          </p:txBody>
        </p:sp>
        <p:sp>
          <p:nvSpPr>
            <p:cNvPr id="27" name="Freeform 26">
              <a:extLst>
                <a:ext uri="{FF2B5EF4-FFF2-40B4-BE49-F238E27FC236}">
                  <a16:creationId xmlns:a16="http://schemas.microsoft.com/office/drawing/2014/main" id="{902B9EDB-2676-982A-D809-D5B257E879CB}"/>
                </a:ext>
              </a:extLst>
            </p:cNvPr>
            <p:cNvSpPr/>
            <p:nvPr/>
          </p:nvSpPr>
          <p:spPr>
            <a:xfrm>
              <a:off x="6407980" y="2627208"/>
              <a:ext cx="2183866" cy="255984"/>
            </a:xfrm>
            <a:custGeom>
              <a:avLst/>
              <a:gdLst/>
              <a:ahLst/>
              <a:cxnLst/>
              <a:rect l="0" t="0" r="0" b="0"/>
              <a:pathLst>
                <a:path>
                  <a:moveTo>
                    <a:pt x="0" y="0"/>
                  </a:moveTo>
                  <a:lnTo>
                    <a:pt x="0" y="127992"/>
                  </a:lnTo>
                  <a:lnTo>
                    <a:pt x="2183866" y="127992"/>
                  </a:lnTo>
                  <a:lnTo>
                    <a:pt x="2183866" y="2559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27">
              <a:extLst>
                <a:ext uri="{FF2B5EF4-FFF2-40B4-BE49-F238E27FC236}">
                  <a16:creationId xmlns:a16="http://schemas.microsoft.com/office/drawing/2014/main" id="{9443970C-7118-93A0-46DE-F469F96434F0}"/>
                </a:ext>
              </a:extLst>
            </p:cNvPr>
            <p:cNvSpPr/>
            <p:nvPr/>
          </p:nvSpPr>
          <p:spPr>
            <a:xfrm>
              <a:off x="7729652" y="2883193"/>
              <a:ext cx="1942129"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On the basis of label</a:t>
              </a:r>
            </a:p>
          </p:txBody>
        </p:sp>
        <p:sp>
          <p:nvSpPr>
            <p:cNvPr id="29" name="Freeform 28">
              <a:extLst>
                <a:ext uri="{FF2B5EF4-FFF2-40B4-BE49-F238E27FC236}">
                  <a16:creationId xmlns:a16="http://schemas.microsoft.com/office/drawing/2014/main" id="{69FB82CA-4041-B599-9D95-C2941830E4C7}"/>
                </a:ext>
              </a:extLst>
            </p:cNvPr>
            <p:cNvSpPr/>
            <p:nvPr/>
          </p:nvSpPr>
          <p:spPr>
            <a:xfrm>
              <a:off x="7967885" y="3523153"/>
              <a:ext cx="623961" cy="255984"/>
            </a:xfrm>
            <a:custGeom>
              <a:avLst/>
              <a:gdLst/>
              <a:ahLst/>
              <a:cxnLst/>
              <a:rect l="0" t="0" r="0" b="0"/>
              <a:pathLst>
                <a:path>
                  <a:moveTo>
                    <a:pt x="623961" y="0"/>
                  </a:moveTo>
                  <a:lnTo>
                    <a:pt x="623961" y="127992"/>
                  </a:lnTo>
                  <a:lnTo>
                    <a:pt x="0" y="127992"/>
                  </a:lnTo>
                  <a:lnTo>
                    <a:pt x="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29">
              <a:extLst>
                <a:ext uri="{FF2B5EF4-FFF2-40B4-BE49-F238E27FC236}">
                  <a16:creationId xmlns:a16="http://schemas.microsoft.com/office/drawing/2014/main" id="{F943A662-EEE2-0727-D526-3C54EEC11123}"/>
                </a:ext>
              </a:extLst>
            </p:cNvPr>
            <p:cNvSpPr/>
            <p:nvPr/>
          </p:nvSpPr>
          <p:spPr>
            <a:xfrm>
              <a:off x="7487915"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Labelled</a:t>
              </a:r>
            </a:p>
          </p:txBody>
        </p:sp>
        <p:sp>
          <p:nvSpPr>
            <p:cNvPr id="31" name="Freeform 30">
              <a:extLst>
                <a:ext uri="{FF2B5EF4-FFF2-40B4-BE49-F238E27FC236}">
                  <a16:creationId xmlns:a16="http://schemas.microsoft.com/office/drawing/2014/main" id="{A7CFE57B-324E-43A3-DBA2-07AE19BC8120}"/>
                </a:ext>
              </a:extLst>
            </p:cNvPr>
            <p:cNvSpPr/>
            <p:nvPr/>
          </p:nvSpPr>
          <p:spPr>
            <a:xfrm>
              <a:off x="8591847" y="3523153"/>
              <a:ext cx="623961" cy="255984"/>
            </a:xfrm>
            <a:custGeom>
              <a:avLst/>
              <a:gdLst/>
              <a:ahLst/>
              <a:cxnLst/>
              <a:rect l="0" t="0" r="0" b="0"/>
              <a:pathLst>
                <a:path>
                  <a:moveTo>
                    <a:pt x="0" y="0"/>
                  </a:moveTo>
                  <a:lnTo>
                    <a:pt x="0" y="127992"/>
                  </a:lnTo>
                  <a:lnTo>
                    <a:pt x="623961" y="127992"/>
                  </a:lnTo>
                  <a:lnTo>
                    <a:pt x="623961"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31">
              <a:extLst>
                <a:ext uri="{FF2B5EF4-FFF2-40B4-BE49-F238E27FC236}">
                  <a16:creationId xmlns:a16="http://schemas.microsoft.com/office/drawing/2014/main" id="{8CF9885B-39CE-5CF4-C23E-E6763900CB75}"/>
                </a:ext>
              </a:extLst>
            </p:cNvPr>
            <p:cNvSpPr/>
            <p:nvPr/>
          </p:nvSpPr>
          <p:spPr>
            <a:xfrm>
              <a:off x="8735838"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Unlabelled</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32">
              <a:extLst>
                <a:ext uri="{FF2B5EF4-FFF2-40B4-BE49-F238E27FC236}">
                  <a16:creationId xmlns:a16="http://schemas.microsoft.com/office/drawing/2014/main" id="{88FBF9A7-BF46-59B5-0AF1-F7FD0CC02B76}"/>
                </a:ext>
              </a:extLst>
            </p:cNvPr>
            <p:cNvSpPr/>
            <p:nvPr/>
          </p:nvSpPr>
          <p:spPr>
            <a:xfrm>
              <a:off x="6407980" y="2627208"/>
              <a:ext cx="4679714" cy="255984"/>
            </a:xfrm>
            <a:custGeom>
              <a:avLst/>
              <a:gdLst/>
              <a:ahLst/>
              <a:cxnLst/>
              <a:rect l="0" t="0" r="0" b="0"/>
              <a:pathLst>
                <a:path>
                  <a:moveTo>
                    <a:pt x="0" y="0"/>
                  </a:moveTo>
                  <a:lnTo>
                    <a:pt x="0" y="127992"/>
                  </a:lnTo>
                  <a:lnTo>
                    <a:pt x="4679714" y="127992"/>
                  </a:lnTo>
                  <a:lnTo>
                    <a:pt x="4679714" y="2559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Freeform 33">
              <a:extLst>
                <a:ext uri="{FF2B5EF4-FFF2-40B4-BE49-F238E27FC236}">
                  <a16:creationId xmlns:a16="http://schemas.microsoft.com/office/drawing/2014/main" id="{56E72A16-6AB0-6ACC-8FCE-F1668E10074B}"/>
                </a:ext>
              </a:extLst>
            </p:cNvPr>
            <p:cNvSpPr/>
            <p:nvPr/>
          </p:nvSpPr>
          <p:spPr>
            <a:xfrm>
              <a:off x="10197472" y="2883193"/>
              <a:ext cx="1490186"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On the basis of data type</a:t>
              </a:r>
            </a:p>
          </p:txBody>
        </p:sp>
        <p:sp>
          <p:nvSpPr>
            <p:cNvPr id="35" name="Freeform 34">
              <a:extLst>
                <a:ext uri="{FF2B5EF4-FFF2-40B4-BE49-F238E27FC236}">
                  <a16:creationId xmlns:a16="http://schemas.microsoft.com/office/drawing/2014/main" id="{F7317EA0-301B-E7AE-A5BF-A46847855E03}"/>
                </a:ext>
              </a:extLst>
            </p:cNvPr>
            <p:cNvSpPr/>
            <p:nvPr/>
          </p:nvSpPr>
          <p:spPr>
            <a:xfrm>
              <a:off x="10463733" y="3523153"/>
              <a:ext cx="623961" cy="255984"/>
            </a:xfrm>
            <a:custGeom>
              <a:avLst/>
              <a:gdLst/>
              <a:ahLst/>
              <a:cxnLst/>
              <a:rect l="0" t="0" r="0" b="0"/>
              <a:pathLst>
                <a:path>
                  <a:moveTo>
                    <a:pt x="623961" y="0"/>
                  </a:moveTo>
                  <a:lnTo>
                    <a:pt x="623961" y="127992"/>
                  </a:lnTo>
                  <a:lnTo>
                    <a:pt x="0" y="127992"/>
                  </a:lnTo>
                  <a:lnTo>
                    <a:pt x="0"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Freeform 35">
              <a:extLst>
                <a:ext uri="{FF2B5EF4-FFF2-40B4-BE49-F238E27FC236}">
                  <a16:creationId xmlns:a16="http://schemas.microsoft.com/office/drawing/2014/main" id="{1D080316-3E67-5F21-E1FB-3AE11100025B}"/>
                </a:ext>
              </a:extLst>
            </p:cNvPr>
            <p:cNvSpPr/>
            <p:nvPr/>
          </p:nvSpPr>
          <p:spPr>
            <a:xfrm>
              <a:off x="9983762"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Qualitative</a:t>
              </a:r>
            </a:p>
          </p:txBody>
        </p:sp>
        <p:sp>
          <p:nvSpPr>
            <p:cNvPr id="37" name="Freeform 36">
              <a:extLst>
                <a:ext uri="{FF2B5EF4-FFF2-40B4-BE49-F238E27FC236}">
                  <a16:creationId xmlns:a16="http://schemas.microsoft.com/office/drawing/2014/main" id="{7DEF9ED1-2170-4718-1EB7-DA85874B9C9F}"/>
                </a:ext>
              </a:extLst>
            </p:cNvPr>
            <p:cNvSpPr/>
            <p:nvPr/>
          </p:nvSpPr>
          <p:spPr>
            <a:xfrm>
              <a:off x="11087695" y="3523153"/>
              <a:ext cx="623961" cy="255984"/>
            </a:xfrm>
            <a:custGeom>
              <a:avLst/>
              <a:gdLst/>
              <a:ahLst/>
              <a:cxnLst/>
              <a:rect l="0" t="0" r="0" b="0"/>
              <a:pathLst>
                <a:path>
                  <a:moveTo>
                    <a:pt x="0" y="0"/>
                  </a:moveTo>
                  <a:lnTo>
                    <a:pt x="0" y="127992"/>
                  </a:lnTo>
                  <a:lnTo>
                    <a:pt x="623961" y="127992"/>
                  </a:lnTo>
                  <a:lnTo>
                    <a:pt x="623961" y="2559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37">
              <a:extLst>
                <a:ext uri="{FF2B5EF4-FFF2-40B4-BE49-F238E27FC236}">
                  <a16:creationId xmlns:a16="http://schemas.microsoft.com/office/drawing/2014/main" id="{66039748-5736-113D-67A7-359CC3F276D8}"/>
                </a:ext>
              </a:extLst>
            </p:cNvPr>
            <p:cNvSpPr/>
            <p:nvPr/>
          </p:nvSpPr>
          <p:spPr>
            <a:xfrm>
              <a:off x="11231686" y="3779138"/>
              <a:ext cx="959941" cy="639960"/>
            </a:xfrm>
            <a:custGeom>
              <a:avLst/>
              <a:gdLst>
                <a:gd name="connsiteX0" fmla="*/ 0 w 959941"/>
                <a:gd name="connsiteY0" fmla="*/ 63996 h 639960"/>
                <a:gd name="connsiteX1" fmla="*/ 63996 w 959941"/>
                <a:gd name="connsiteY1" fmla="*/ 0 h 639960"/>
                <a:gd name="connsiteX2" fmla="*/ 895945 w 959941"/>
                <a:gd name="connsiteY2" fmla="*/ 0 h 639960"/>
                <a:gd name="connsiteX3" fmla="*/ 959941 w 959941"/>
                <a:gd name="connsiteY3" fmla="*/ 63996 h 639960"/>
                <a:gd name="connsiteX4" fmla="*/ 959941 w 959941"/>
                <a:gd name="connsiteY4" fmla="*/ 575964 h 639960"/>
                <a:gd name="connsiteX5" fmla="*/ 895945 w 959941"/>
                <a:gd name="connsiteY5" fmla="*/ 639960 h 639960"/>
                <a:gd name="connsiteX6" fmla="*/ 63996 w 959941"/>
                <a:gd name="connsiteY6" fmla="*/ 639960 h 639960"/>
                <a:gd name="connsiteX7" fmla="*/ 0 w 959941"/>
                <a:gd name="connsiteY7" fmla="*/ 575964 h 639960"/>
                <a:gd name="connsiteX8" fmla="*/ 0 w 959941"/>
                <a:gd name="connsiteY8" fmla="*/ 63996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941" h="639960">
                  <a:moveTo>
                    <a:pt x="0" y="63996"/>
                  </a:moveTo>
                  <a:cubicBezTo>
                    <a:pt x="0" y="28652"/>
                    <a:pt x="28652" y="0"/>
                    <a:pt x="63996" y="0"/>
                  </a:cubicBezTo>
                  <a:lnTo>
                    <a:pt x="895945" y="0"/>
                  </a:lnTo>
                  <a:cubicBezTo>
                    <a:pt x="931289" y="0"/>
                    <a:pt x="959941" y="28652"/>
                    <a:pt x="959941" y="63996"/>
                  </a:cubicBezTo>
                  <a:lnTo>
                    <a:pt x="959941" y="575964"/>
                  </a:lnTo>
                  <a:cubicBezTo>
                    <a:pt x="959941" y="611308"/>
                    <a:pt x="931289" y="639960"/>
                    <a:pt x="895945" y="639960"/>
                  </a:cubicBezTo>
                  <a:lnTo>
                    <a:pt x="63996" y="639960"/>
                  </a:lnTo>
                  <a:cubicBezTo>
                    <a:pt x="28652" y="639960"/>
                    <a:pt x="0" y="611308"/>
                    <a:pt x="0" y="575964"/>
                  </a:cubicBezTo>
                  <a:lnTo>
                    <a:pt x="0" y="639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464" tIns="64464" rIns="64464" bIns="64464"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Quantitative</a:t>
              </a:r>
            </a:p>
          </p:txBody>
        </p:sp>
      </p:grpSp>
    </p:spTree>
    <p:extLst>
      <p:ext uri="{BB962C8B-B14F-4D97-AF65-F5344CB8AC3E}">
        <p14:creationId xmlns:p14="http://schemas.microsoft.com/office/powerpoint/2010/main" val="3367221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CF450-1CE0-F897-E85A-D03C302E023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33C299C-BD86-0C44-BB9B-256026093F55}"/>
              </a:ext>
            </a:extLst>
          </p:cNvPr>
          <p:cNvPicPr>
            <a:picLocks noChangeAspect="1"/>
          </p:cNvPicPr>
          <p:nvPr/>
        </p:nvPicPr>
        <p:blipFill>
          <a:blip r:embed="rId2">
            <a:extLst>
              <a:ext uri="{28A0092B-C50C-407E-A947-70E740481C1C}">
                <a14:useLocalDpi xmlns:a14="http://schemas.microsoft.com/office/drawing/2010/main" val="0"/>
              </a:ext>
            </a:extLst>
          </a:blip>
          <a:srcRect r="32485"/>
          <a:stretch/>
        </p:blipFill>
        <p:spPr>
          <a:xfrm>
            <a:off x="7880096" y="1728253"/>
            <a:ext cx="3927629" cy="3125969"/>
          </a:xfrm>
          <a:prstGeom prst="rect">
            <a:avLst/>
          </a:prstGeom>
        </p:spPr>
      </p:pic>
      <p:sp>
        <p:nvSpPr>
          <p:cNvPr id="2" name="Title 1">
            <a:extLst>
              <a:ext uri="{FF2B5EF4-FFF2-40B4-BE49-F238E27FC236}">
                <a16:creationId xmlns:a16="http://schemas.microsoft.com/office/drawing/2014/main" id="{7C5C16CD-4B59-4333-F50A-E6B526EB7009}"/>
              </a:ext>
            </a:extLst>
          </p:cNvPr>
          <p:cNvSpPr>
            <a:spLocks noGrp="1"/>
          </p:cNvSpPr>
          <p:nvPr>
            <p:ph type="title"/>
          </p:nvPr>
        </p:nvSpPr>
        <p:spPr>
          <a:xfrm>
            <a:off x="285044" y="136525"/>
            <a:ext cx="10515600" cy="1325563"/>
          </a:xfrm>
        </p:spPr>
        <p:txBody>
          <a:bodyPr/>
          <a:lstStyle/>
          <a:p>
            <a:r>
              <a:rPr lang="en-US" b="1" dirty="0"/>
              <a:t>Labelled Dataset</a:t>
            </a:r>
            <a:endParaRPr lang="en-IN" dirty="0"/>
          </a:p>
        </p:txBody>
      </p:sp>
      <p:sp>
        <p:nvSpPr>
          <p:cNvPr id="11" name="Content Placeholder 10">
            <a:extLst>
              <a:ext uri="{FF2B5EF4-FFF2-40B4-BE49-F238E27FC236}">
                <a16:creationId xmlns:a16="http://schemas.microsoft.com/office/drawing/2014/main" id="{84F77366-4223-089C-54BE-F5B31C492ABA}"/>
              </a:ext>
            </a:extLst>
          </p:cNvPr>
          <p:cNvSpPr>
            <a:spLocks noGrp="1"/>
          </p:cNvSpPr>
          <p:nvPr>
            <p:ph idx="1"/>
          </p:nvPr>
        </p:nvSpPr>
        <p:spPr>
          <a:xfrm>
            <a:off x="353937" y="1462088"/>
            <a:ext cx="7141885" cy="4753454"/>
          </a:xfrm>
        </p:spPr>
        <p:txBody>
          <a:bodyPr>
            <a:normAutofit/>
          </a:bodyPr>
          <a:lstStyle/>
          <a:p>
            <a:r>
              <a:rPr lang="en-IN" sz="2400" b="1" dirty="0"/>
              <a:t>Labelled Dataset-:</a:t>
            </a:r>
          </a:p>
          <a:p>
            <a:pPr lvl="1" algn="just"/>
            <a:r>
              <a:rPr lang="en-US" sz="2000" b="1" dirty="0"/>
              <a:t>Labelled</a:t>
            </a:r>
            <a:r>
              <a:rPr lang="en-US" sz="2000" dirty="0"/>
              <a:t> dataset contains both input data (features) and corresponding output data (labels or targets).</a:t>
            </a:r>
          </a:p>
          <a:p>
            <a:pPr lvl="1" algn="just"/>
            <a:r>
              <a:rPr lang="en-US" sz="2000" dirty="0"/>
              <a:t>Each data point has an associated label that provides the correct answer or classification.</a:t>
            </a:r>
          </a:p>
          <a:p>
            <a:r>
              <a:rPr lang="en-US" sz="2400" b="1" dirty="0"/>
              <a:t>Characteristics:</a:t>
            </a:r>
          </a:p>
          <a:p>
            <a:pPr lvl="1" algn="just"/>
            <a:r>
              <a:rPr lang="en-US" sz="2000" b="1" dirty="0"/>
              <a:t>Contains Labels:</a:t>
            </a:r>
            <a:r>
              <a:rPr lang="en-US" sz="2000" dirty="0"/>
              <a:t> Each data point has a predefined outcome (e.g., "cat" or "dog" in image classification).</a:t>
            </a:r>
          </a:p>
          <a:p>
            <a:pPr algn="just"/>
            <a:r>
              <a:rPr lang="en-US" sz="2400" b="1" dirty="0"/>
              <a:t>Example:</a:t>
            </a:r>
          </a:p>
          <a:p>
            <a:pPr lvl="1" algn="just"/>
            <a:endParaRPr lang="en-US" sz="2000" dirty="0"/>
          </a:p>
          <a:p>
            <a:pPr lvl="1" algn="just"/>
            <a:endParaRPr lang="en-US" sz="2000" dirty="0"/>
          </a:p>
          <a:p>
            <a:endParaRPr lang="en-IN" sz="2400" dirty="0"/>
          </a:p>
        </p:txBody>
      </p:sp>
      <p:sp>
        <p:nvSpPr>
          <p:cNvPr id="3" name="Slide Number Placeholder 2">
            <a:extLst>
              <a:ext uri="{FF2B5EF4-FFF2-40B4-BE49-F238E27FC236}">
                <a16:creationId xmlns:a16="http://schemas.microsoft.com/office/drawing/2014/main" id="{835058C1-E863-0610-3AD7-B163DA33A5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Content Placeholder 4">
            <a:extLst>
              <a:ext uri="{FF2B5EF4-FFF2-40B4-BE49-F238E27FC236}">
                <a16:creationId xmlns:a16="http://schemas.microsoft.com/office/drawing/2014/main" id="{DA93D34E-F9E9-0621-B0CC-1A279BDD12C1}"/>
              </a:ext>
            </a:extLst>
          </p:cNvPr>
          <p:cNvPicPr>
            <a:picLocks noChangeAspect="1"/>
          </p:cNvPicPr>
          <p:nvPr/>
        </p:nvPicPr>
        <p:blipFill>
          <a:blip r:embed="rId3"/>
          <a:stretch>
            <a:fillRect/>
          </a:stretch>
        </p:blipFill>
        <p:spPr>
          <a:xfrm>
            <a:off x="5607954" y="4954536"/>
            <a:ext cx="6230109" cy="1085019"/>
          </a:xfrm>
          <a:prstGeom prst="rect">
            <a:avLst/>
          </a:prstGeom>
        </p:spPr>
      </p:pic>
      <p:sp>
        <p:nvSpPr>
          <p:cNvPr id="8" name="TextBox 7">
            <a:extLst>
              <a:ext uri="{FF2B5EF4-FFF2-40B4-BE49-F238E27FC236}">
                <a16:creationId xmlns:a16="http://schemas.microsoft.com/office/drawing/2014/main" id="{46954479-6D02-3A3A-5759-FF67F2455487}"/>
              </a:ext>
            </a:extLst>
          </p:cNvPr>
          <p:cNvSpPr txBox="1"/>
          <p:nvPr/>
        </p:nvSpPr>
        <p:spPr>
          <a:xfrm>
            <a:off x="285044" y="4535463"/>
            <a:ext cx="5112852" cy="1892826"/>
          </a:xfrm>
          <a:prstGeom prst="rect">
            <a:avLst/>
          </a:prstGeom>
          <a:noFill/>
        </p:spPr>
        <p:txBody>
          <a:bodyPr wrap="square">
            <a:spAutoFit/>
          </a:bodyPr>
          <a:lstStyle/>
          <a:p>
            <a:pPr marL="685800" marR="0" lvl="1"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For an image of a cat, the label might be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"cat" .</a:t>
            </a:r>
            <a:endParaRPr kumimoji="0" lang="en-US" altLang="en-US" sz="1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685800" marR="0" lvl="1"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 a dataset for house prices, features like area and number of rooms, locations are inputs, and the price is the output </a:t>
            </a:r>
            <a:r>
              <a:rPr kumimoji="0" lang="en-US" altLang="en-US" sz="19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or label</a:t>
            </a:r>
            <a:r>
              <a:rPr kumimoji="0" lang="en-US" altLang="en-US" sz="1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2272926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73D2-5E12-F08C-6E80-40EA98451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DD1E0-0A77-5849-1E40-1DB24E6DB393}"/>
              </a:ext>
            </a:extLst>
          </p:cNvPr>
          <p:cNvSpPr>
            <a:spLocks noGrp="1"/>
          </p:cNvSpPr>
          <p:nvPr>
            <p:ph type="title"/>
          </p:nvPr>
        </p:nvSpPr>
        <p:spPr>
          <a:xfrm>
            <a:off x="262466" y="136525"/>
            <a:ext cx="10515600" cy="1325563"/>
          </a:xfrm>
        </p:spPr>
        <p:txBody>
          <a:bodyPr/>
          <a:lstStyle/>
          <a:p>
            <a:r>
              <a:rPr lang="en-US" b="1" dirty="0" err="1"/>
              <a:t>Unlabelled</a:t>
            </a:r>
            <a:r>
              <a:rPr lang="en-US" b="1" dirty="0"/>
              <a:t> Dataset</a:t>
            </a:r>
            <a:endParaRPr lang="en-IN" dirty="0"/>
          </a:p>
        </p:txBody>
      </p:sp>
      <p:sp>
        <p:nvSpPr>
          <p:cNvPr id="11" name="Content Placeholder 10">
            <a:extLst>
              <a:ext uri="{FF2B5EF4-FFF2-40B4-BE49-F238E27FC236}">
                <a16:creationId xmlns:a16="http://schemas.microsoft.com/office/drawing/2014/main" id="{99A0FCFF-AE3C-9746-8FFC-A13AEF840AED}"/>
              </a:ext>
            </a:extLst>
          </p:cNvPr>
          <p:cNvSpPr>
            <a:spLocks noGrp="1"/>
          </p:cNvSpPr>
          <p:nvPr>
            <p:ph idx="1"/>
          </p:nvPr>
        </p:nvSpPr>
        <p:spPr>
          <a:xfrm>
            <a:off x="353936" y="1464139"/>
            <a:ext cx="7970787" cy="4764956"/>
          </a:xfrm>
        </p:spPr>
        <p:txBody>
          <a:bodyPr>
            <a:normAutofit lnSpcReduction="10000"/>
          </a:bodyPr>
          <a:lstStyle/>
          <a:p>
            <a:r>
              <a:rPr lang="en-IN" b="1" dirty="0"/>
              <a:t>Unlabelled Dataset-:</a:t>
            </a:r>
          </a:p>
          <a:p>
            <a:pPr lvl="1" algn="just"/>
            <a:r>
              <a:rPr lang="en-US" dirty="0"/>
              <a:t>A dataset is </a:t>
            </a:r>
            <a:r>
              <a:rPr lang="en-US" b="1" dirty="0" err="1"/>
              <a:t>unlabelled</a:t>
            </a:r>
            <a:r>
              <a:rPr lang="en-US" dirty="0"/>
              <a:t> when it contains only input data (features) without any corresponding labels. </a:t>
            </a:r>
          </a:p>
          <a:p>
            <a:pPr lvl="1" algn="just"/>
            <a:r>
              <a:rPr lang="en-US" dirty="0"/>
              <a:t>The outcomes or groupings are unknown, and the task is to infer structure or patterns in the data.</a:t>
            </a:r>
          </a:p>
          <a:p>
            <a:r>
              <a:rPr lang="en-US" b="1" dirty="0"/>
              <a:t>Characteristics:</a:t>
            </a:r>
          </a:p>
          <a:p>
            <a:pPr lvl="1"/>
            <a:r>
              <a:rPr lang="en-US" b="1" dirty="0"/>
              <a:t>No Labels:</a:t>
            </a:r>
            <a:r>
              <a:rPr lang="en-US" dirty="0"/>
              <a:t> The dataset has only input data without predefined outcomes.</a:t>
            </a:r>
          </a:p>
          <a:p>
            <a:pPr>
              <a:buFont typeface="Arial" panose="020B0604020202020204" pitchFamily="34" charset="0"/>
              <a:buChar char="•"/>
            </a:pPr>
            <a:r>
              <a:rPr lang="en-US" b="1" dirty="0"/>
              <a:t>Examples:</a:t>
            </a:r>
          </a:p>
          <a:p>
            <a:pPr lvl="1" algn="just"/>
            <a:r>
              <a:rPr lang="en-US" dirty="0"/>
              <a:t>Images without labels (e.g., no indication whether an image is a "cat" or "dog").</a:t>
            </a:r>
          </a:p>
          <a:p>
            <a:pPr lvl="1" algn="just"/>
            <a:r>
              <a:rPr lang="en-US" dirty="0"/>
              <a:t>Sensor data where patterns need to be discovered (e.g., IoT data).</a:t>
            </a:r>
          </a:p>
          <a:p>
            <a:pPr lvl="1"/>
            <a:endParaRPr lang="en-US" dirty="0"/>
          </a:p>
          <a:p>
            <a:endParaRPr lang="en-IN" dirty="0"/>
          </a:p>
        </p:txBody>
      </p:sp>
      <p:pic>
        <p:nvPicPr>
          <p:cNvPr id="13" name="Picture 12">
            <a:extLst>
              <a:ext uri="{FF2B5EF4-FFF2-40B4-BE49-F238E27FC236}">
                <a16:creationId xmlns:a16="http://schemas.microsoft.com/office/drawing/2014/main" id="{A421998A-6E4D-9C64-1AC4-DFD5E6CCB48C}"/>
              </a:ext>
            </a:extLst>
          </p:cNvPr>
          <p:cNvPicPr>
            <a:picLocks noChangeAspect="1"/>
          </p:cNvPicPr>
          <p:nvPr/>
        </p:nvPicPr>
        <p:blipFill>
          <a:blip r:embed="rId2">
            <a:extLst>
              <a:ext uri="{28A0092B-C50C-407E-A947-70E740481C1C}">
                <a14:useLocalDpi xmlns:a14="http://schemas.microsoft.com/office/drawing/2010/main" val="0"/>
              </a:ext>
            </a:extLst>
          </a:blip>
          <a:srcRect l="64159"/>
          <a:stretch/>
        </p:blipFill>
        <p:spPr>
          <a:xfrm>
            <a:off x="8689786" y="1135927"/>
            <a:ext cx="3314952" cy="4969967"/>
          </a:xfrm>
          <a:prstGeom prst="rect">
            <a:avLst/>
          </a:prstGeom>
        </p:spPr>
      </p:pic>
    </p:spTree>
    <p:extLst>
      <p:ext uri="{BB962C8B-B14F-4D97-AF65-F5344CB8AC3E}">
        <p14:creationId xmlns:p14="http://schemas.microsoft.com/office/powerpoint/2010/main" val="249071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1B623-A6CA-E1DA-31F6-CBDF17868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61E45-62CC-723C-7236-76892D6A00F8}"/>
              </a:ext>
            </a:extLst>
          </p:cNvPr>
          <p:cNvSpPr>
            <a:spLocks noGrp="1"/>
          </p:cNvSpPr>
          <p:nvPr>
            <p:ph type="title"/>
          </p:nvPr>
        </p:nvSpPr>
        <p:spPr/>
        <p:txBody>
          <a:bodyPr/>
          <a:lstStyle/>
          <a:p>
            <a:r>
              <a:rPr lang="en-US" b="1" dirty="0"/>
              <a:t>Labelled Dataset</a:t>
            </a:r>
            <a:endParaRPr lang="en-IN" dirty="0"/>
          </a:p>
        </p:txBody>
      </p:sp>
      <p:pic>
        <p:nvPicPr>
          <p:cNvPr id="13" name="Picture 12">
            <a:extLst>
              <a:ext uri="{FF2B5EF4-FFF2-40B4-BE49-F238E27FC236}">
                <a16:creationId xmlns:a16="http://schemas.microsoft.com/office/drawing/2014/main" id="{57A644F4-1EAD-D877-1F30-0BF0B352E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40" y="1996332"/>
            <a:ext cx="5972219" cy="2619394"/>
          </a:xfrm>
          <a:prstGeom prst="rect">
            <a:avLst/>
          </a:prstGeom>
        </p:spPr>
      </p:pic>
      <p:sp>
        <p:nvSpPr>
          <p:cNvPr id="3" name="Speech Bubble: Oval 2">
            <a:extLst>
              <a:ext uri="{FF2B5EF4-FFF2-40B4-BE49-F238E27FC236}">
                <a16:creationId xmlns:a16="http://schemas.microsoft.com/office/drawing/2014/main" id="{9E756B69-CD81-E6B5-2471-637449FE3493}"/>
              </a:ext>
            </a:extLst>
          </p:cNvPr>
          <p:cNvSpPr/>
          <p:nvPr/>
        </p:nvSpPr>
        <p:spPr>
          <a:xfrm>
            <a:off x="5273615" y="1384364"/>
            <a:ext cx="1644770" cy="61264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Price is the Label</a:t>
            </a:r>
          </a:p>
        </p:txBody>
      </p:sp>
      <p:pic>
        <p:nvPicPr>
          <p:cNvPr id="8" name="Content Placeholder 7">
            <a:extLst>
              <a:ext uri="{FF2B5EF4-FFF2-40B4-BE49-F238E27FC236}">
                <a16:creationId xmlns:a16="http://schemas.microsoft.com/office/drawing/2014/main" id="{C51A8139-E8FC-DEA2-501A-854C586FDA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52226" y="3730587"/>
            <a:ext cx="5693434" cy="2604219"/>
          </a:xfrm>
        </p:spPr>
      </p:pic>
      <p:sp>
        <p:nvSpPr>
          <p:cNvPr id="10" name="Speech Bubble: Oval 9">
            <a:extLst>
              <a:ext uri="{FF2B5EF4-FFF2-40B4-BE49-F238E27FC236}">
                <a16:creationId xmlns:a16="http://schemas.microsoft.com/office/drawing/2014/main" id="{1B060CBA-9ED1-0049-E9C9-B7675B3DFA7B}"/>
              </a:ext>
            </a:extLst>
          </p:cNvPr>
          <p:cNvSpPr/>
          <p:nvPr/>
        </p:nvSpPr>
        <p:spPr>
          <a:xfrm>
            <a:off x="10531415" y="3372929"/>
            <a:ext cx="1644770" cy="61264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Species is the Label</a:t>
            </a:r>
          </a:p>
        </p:txBody>
      </p:sp>
      <p:sp>
        <p:nvSpPr>
          <p:cNvPr id="4" name="TextBox 3">
            <a:extLst>
              <a:ext uri="{FF2B5EF4-FFF2-40B4-BE49-F238E27FC236}">
                <a16:creationId xmlns:a16="http://schemas.microsoft.com/office/drawing/2014/main" id="{A4D4FE42-8735-2930-5575-0362C3290943}"/>
              </a:ext>
            </a:extLst>
          </p:cNvPr>
          <p:cNvSpPr txBox="1"/>
          <p:nvPr/>
        </p:nvSpPr>
        <p:spPr>
          <a:xfrm>
            <a:off x="793631" y="4853796"/>
            <a:ext cx="491130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Inputs-</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Area of House, No. of Bed Rooms,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Output/Target variable-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Price</a:t>
            </a:r>
          </a:p>
        </p:txBody>
      </p:sp>
      <p:sp>
        <p:nvSpPr>
          <p:cNvPr id="5" name="TextBox 4">
            <a:extLst>
              <a:ext uri="{FF2B5EF4-FFF2-40B4-BE49-F238E27FC236}">
                <a16:creationId xmlns:a16="http://schemas.microsoft.com/office/drawing/2014/main" id="{F96F02AD-7B68-999B-195B-9DE6AC9F7C47}"/>
              </a:ext>
            </a:extLst>
          </p:cNvPr>
          <p:cNvSpPr txBox="1"/>
          <p:nvPr/>
        </p:nvSpPr>
        <p:spPr>
          <a:xfrm>
            <a:off x="7487729" y="1263516"/>
            <a:ext cx="443541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Inputs-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Id,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SepalLength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SepalWidth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PetalLength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PetalWidth</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Output/Target variable-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Species</a:t>
            </a:r>
          </a:p>
        </p:txBody>
      </p:sp>
      <p:sp>
        <p:nvSpPr>
          <p:cNvPr id="7" name="TextBox 6">
            <a:extLst>
              <a:ext uri="{FF2B5EF4-FFF2-40B4-BE49-F238E27FC236}">
                <a16:creationId xmlns:a16="http://schemas.microsoft.com/office/drawing/2014/main" id="{35BDFEC6-B8F4-EAF4-AD77-CAEFC9A2E014}"/>
              </a:ext>
            </a:extLst>
          </p:cNvPr>
          <p:cNvSpPr txBox="1"/>
          <p:nvPr/>
        </p:nvSpPr>
        <p:spPr>
          <a:xfrm>
            <a:off x="1466491" y="1758262"/>
            <a:ext cx="30997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dataset for house prices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D169ED5-6129-BFB3-C77A-4B7246C67813}"/>
              </a:ext>
            </a:extLst>
          </p:cNvPr>
          <p:cNvSpPr txBox="1"/>
          <p:nvPr/>
        </p:nvSpPr>
        <p:spPr>
          <a:xfrm>
            <a:off x="7487729" y="3252411"/>
            <a:ext cx="36633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Dataset for flowers’ species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ED68554D-45E3-F77B-CEAF-9704AA3932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878DB-19E5-5904-EC46-916D87A6F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48C50C-659C-FA61-F5E4-8F9BDCE0DEF3}"/>
              </a:ext>
            </a:extLst>
          </p:cNvPr>
          <p:cNvSpPr>
            <a:spLocks noGrp="1"/>
          </p:cNvSpPr>
          <p:nvPr>
            <p:ph type="title"/>
          </p:nvPr>
        </p:nvSpPr>
        <p:spPr/>
        <p:txBody>
          <a:bodyPr/>
          <a:lstStyle/>
          <a:p>
            <a:r>
              <a:rPr lang="en-US" b="1" dirty="0" err="1"/>
              <a:t>Unlabelled</a:t>
            </a:r>
            <a:r>
              <a:rPr lang="en-US" b="1" dirty="0"/>
              <a:t> Dataset</a:t>
            </a:r>
            <a:endParaRPr lang="en-IN" dirty="0"/>
          </a:p>
        </p:txBody>
      </p:sp>
      <p:pic>
        <p:nvPicPr>
          <p:cNvPr id="5" name="Content Placeholder 4">
            <a:extLst>
              <a:ext uri="{FF2B5EF4-FFF2-40B4-BE49-F238E27FC236}">
                <a16:creationId xmlns:a16="http://schemas.microsoft.com/office/drawing/2014/main" id="{D2BE0BE7-6FE9-9701-2AEC-3FD3AB005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699" y="2253273"/>
            <a:ext cx="5676942" cy="2571769"/>
          </a:xfrm>
        </p:spPr>
      </p:pic>
      <p:sp>
        <p:nvSpPr>
          <p:cNvPr id="7" name="TextBox 6">
            <a:extLst>
              <a:ext uri="{FF2B5EF4-FFF2-40B4-BE49-F238E27FC236}">
                <a16:creationId xmlns:a16="http://schemas.microsoft.com/office/drawing/2014/main" id="{AADD7933-E404-39E4-E990-94B741340662}"/>
              </a:ext>
            </a:extLst>
          </p:cNvPr>
          <p:cNvSpPr txBox="1"/>
          <p:nvPr/>
        </p:nvSpPr>
        <p:spPr>
          <a:xfrm>
            <a:off x="2882394" y="4998636"/>
            <a:ext cx="6427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Inputs- Emp Id, Experience, Age,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Output/Target variable-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Does not include the output/target variable.</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12C7640-FEFB-7FC8-0AA4-CB27F32DB7F1}"/>
              </a:ext>
            </a:extLst>
          </p:cNvPr>
          <p:cNvSpPr txBox="1"/>
          <p:nvPr/>
        </p:nvSpPr>
        <p:spPr>
          <a:xfrm>
            <a:off x="4157932" y="192140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Dataset for Employee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BF86810B-4F5F-8972-F6E3-948CF6D01E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85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B27CF-6DA7-1E42-90D4-5B6DA918D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EDDB6-9FE9-D13C-D764-2ED4EDFFDC5E}"/>
              </a:ext>
            </a:extLst>
          </p:cNvPr>
          <p:cNvSpPr>
            <a:spLocks noGrp="1"/>
          </p:cNvSpPr>
          <p:nvPr>
            <p:ph type="title"/>
          </p:nvPr>
        </p:nvSpPr>
        <p:spPr/>
        <p:txBody>
          <a:bodyPr/>
          <a:lstStyle/>
          <a:p>
            <a:r>
              <a:rPr lang="en-IN" b="1" dirty="0"/>
              <a:t>Attribute/Features Values</a:t>
            </a:r>
          </a:p>
        </p:txBody>
      </p:sp>
      <p:sp>
        <p:nvSpPr>
          <p:cNvPr id="4" name="Content Placeholder 3">
            <a:extLst>
              <a:ext uri="{FF2B5EF4-FFF2-40B4-BE49-F238E27FC236}">
                <a16:creationId xmlns:a16="http://schemas.microsoft.com/office/drawing/2014/main" id="{16A63DB3-D787-11BD-33CB-5CBB9DCE08D9}"/>
              </a:ext>
            </a:extLst>
          </p:cNvPr>
          <p:cNvSpPr>
            <a:spLocks noGrp="1"/>
          </p:cNvSpPr>
          <p:nvPr>
            <p:ph idx="1"/>
          </p:nvPr>
        </p:nvSpPr>
        <p:spPr>
          <a:xfrm>
            <a:off x="838200" y="1690688"/>
            <a:ext cx="10515600" cy="4351338"/>
          </a:xfrm>
        </p:spPr>
        <p:txBody>
          <a:bodyPr>
            <a:normAutofit/>
          </a:bodyPr>
          <a:lstStyle/>
          <a:p>
            <a:r>
              <a:rPr lang="en-IN" dirty="0"/>
              <a:t>Attribute or feature values are numbers or symbols assigned to an attribute or feature for a particular object</a:t>
            </a:r>
          </a:p>
          <a:p>
            <a:r>
              <a:rPr lang="en-IN" dirty="0"/>
              <a:t>Distinction between attributes and attribute values:</a:t>
            </a:r>
          </a:p>
          <a:p>
            <a:pPr marL="0" indent="0">
              <a:buNone/>
            </a:pPr>
            <a:endParaRPr lang="en-IN" dirty="0"/>
          </a:p>
          <a:p>
            <a:pPr lvl="1"/>
            <a:r>
              <a:rPr lang="en-IN" dirty="0"/>
              <a:t>Same attribute can be mapped to different attribute values.</a:t>
            </a:r>
          </a:p>
          <a:p>
            <a:pPr lvl="1"/>
            <a:r>
              <a:rPr lang="en-IN" dirty="0"/>
              <a:t>Example: Height can be measured in feet or meters.</a:t>
            </a:r>
          </a:p>
          <a:p>
            <a:pPr marL="457200" lvl="1" indent="0">
              <a:buNone/>
            </a:pPr>
            <a:endParaRPr lang="en-IN" dirty="0"/>
          </a:p>
          <a:p>
            <a:pPr lvl="1"/>
            <a:r>
              <a:rPr lang="en-IN" dirty="0"/>
              <a:t>Different attributes can be mapped to the same set of values.</a:t>
            </a:r>
          </a:p>
          <a:p>
            <a:pPr lvl="1"/>
            <a:r>
              <a:rPr lang="en-IN" dirty="0"/>
              <a:t>Example: Attribute values for ID and age are integers.</a:t>
            </a:r>
          </a:p>
          <a:p>
            <a:pPr marL="0" indent="0" algn="ctr">
              <a:buNone/>
            </a:pPr>
            <a:endParaRPr lang="en-IN" dirty="0"/>
          </a:p>
          <a:p>
            <a:pPr marL="0" indent="0" algn="ctr">
              <a:buNone/>
            </a:pPr>
            <a:endParaRPr lang="en-IN" sz="4800" dirty="0"/>
          </a:p>
        </p:txBody>
      </p:sp>
      <p:sp>
        <p:nvSpPr>
          <p:cNvPr id="5" name="Slide Number Placeholder 4">
            <a:extLst>
              <a:ext uri="{FF2B5EF4-FFF2-40B4-BE49-F238E27FC236}">
                <a16:creationId xmlns:a16="http://schemas.microsoft.com/office/drawing/2014/main" id="{C80EDF8A-F351-AF86-6A67-C3892B7626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99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943D-15B1-CCE1-0816-538BD78085FA}"/>
              </a:ext>
            </a:extLst>
          </p:cNvPr>
          <p:cNvSpPr>
            <a:spLocks noGrp="1"/>
          </p:cNvSpPr>
          <p:nvPr>
            <p:ph type="title"/>
          </p:nvPr>
        </p:nvSpPr>
        <p:spPr/>
        <p:txBody>
          <a:bodyPr/>
          <a:lstStyle/>
          <a:p>
            <a:r>
              <a:rPr lang="en-US" dirty="0"/>
              <a:t>Image Properties</a:t>
            </a:r>
          </a:p>
        </p:txBody>
      </p:sp>
      <p:sp>
        <p:nvSpPr>
          <p:cNvPr id="3" name="Content Placeholder 2">
            <a:extLst>
              <a:ext uri="{FF2B5EF4-FFF2-40B4-BE49-F238E27FC236}">
                <a16:creationId xmlns:a16="http://schemas.microsoft.com/office/drawing/2014/main" id="{84EB5AE5-86E6-05B4-796E-4D168E7D505E}"/>
              </a:ext>
            </a:extLst>
          </p:cNvPr>
          <p:cNvSpPr>
            <a:spLocks noGrp="1"/>
          </p:cNvSpPr>
          <p:nvPr>
            <p:ph idx="1"/>
          </p:nvPr>
        </p:nvSpPr>
        <p:spPr>
          <a:xfrm>
            <a:off x="404308" y="1836382"/>
            <a:ext cx="5691692" cy="4351338"/>
          </a:xfrm>
        </p:spPr>
        <p:txBody>
          <a:bodyPr>
            <a:normAutofit fontScale="92500"/>
          </a:bodyPr>
          <a:lstStyle/>
          <a:p>
            <a:r>
              <a:rPr lang="en-US" b="1" dirty="0"/>
              <a:t>Size</a:t>
            </a:r>
            <a:r>
              <a:rPr lang="en-US" dirty="0"/>
              <a:t> – This is the height and width of an image. It can be represented in centimeters, inches or even in pixels.</a:t>
            </a:r>
          </a:p>
          <a:p>
            <a:r>
              <a:rPr lang="en-US" b="1" dirty="0"/>
              <a:t>Color space</a:t>
            </a:r>
            <a:r>
              <a:rPr lang="en-US" dirty="0"/>
              <a:t> – Examples are </a:t>
            </a:r>
            <a:r>
              <a:rPr lang="en-US" b="1" dirty="0"/>
              <a:t>RGB</a:t>
            </a:r>
            <a:r>
              <a:rPr lang="en-US" dirty="0"/>
              <a:t> and </a:t>
            </a:r>
            <a:r>
              <a:rPr lang="en-US" b="1" dirty="0"/>
              <a:t>HSV</a:t>
            </a:r>
            <a:r>
              <a:rPr lang="en-US" dirty="0"/>
              <a:t> color spaces.</a:t>
            </a:r>
          </a:p>
          <a:p>
            <a:r>
              <a:rPr lang="en-US" b="1" dirty="0"/>
              <a:t>Channel</a:t>
            </a:r>
            <a:r>
              <a:rPr lang="en-US" dirty="0"/>
              <a:t> – This is an attribute of the color space. For example, RGB color space has three types of colors or attributes known as </a:t>
            </a:r>
            <a:r>
              <a:rPr lang="en-US" b="1" i="1" dirty="0"/>
              <a:t>R</a:t>
            </a:r>
            <a:r>
              <a:rPr lang="en-US" i="1" dirty="0"/>
              <a:t>ed</a:t>
            </a:r>
            <a:r>
              <a:rPr lang="en-US" dirty="0"/>
              <a:t>, </a:t>
            </a:r>
            <a:r>
              <a:rPr lang="en-US" b="1" i="1" dirty="0"/>
              <a:t>G</a:t>
            </a:r>
            <a:r>
              <a:rPr lang="en-US" i="1" dirty="0"/>
              <a:t>reen</a:t>
            </a:r>
            <a:r>
              <a:rPr lang="en-US" dirty="0"/>
              <a:t> and </a:t>
            </a:r>
            <a:r>
              <a:rPr lang="en-US" b="1" i="1" dirty="0"/>
              <a:t>B</a:t>
            </a:r>
            <a:r>
              <a:rPr lang="en-US" i="1" dirty="0"/>
              <a:t>lue</a:t>
            </a:r>
            <a:r>
              <a:rPr lang="en-US" dirty="0"/>
              <a:t> (hence the name RGB).</a:t>
            </a:r>
          </a:p>
          <a:p>
            <a:endParaRPr lang="en-US" dirty="0"/>
          </a:p>
        </p:txBody>
      </p:sp>
      <p:pic>
        <p:nvPicPr>
          <p:cNvPr id="1026" name="Picture 2" descr="Tutorial 1: Image Filtering">
            <a:extLst>
              <a:ext uri="{FF2B5EF4-FFF2-40B4-BE49-F238E27FC236}">
                <a16:creationId xmlns:a16="http://schemas.microsoft.com/office/drawing/2014/main" id="{EC15F518-7F37-0EC9-3DCB-136EF98E188F}"/>
              </a:ext>
            </a:extLst>
          </p:cNvPr>
          <p:cNvPicPr>
            <a:picLocks noChangeAspect="1" noChangeArrowheads="1"/>
          </p:cNvPicPr>
          <p:nvPr/>
        </p:nvPicPr>
        <p:blipFill>
          <a:blip r:embed="rId2">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3672" y="2005690"/>
            <a:ext cx="7028328" cy="440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51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9FFDA-7F1F-CFB9-0236-82C59082F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CD36E-FAB6-9D7E-892D-B7F4796BB89E}"/>
              </a:ext>
            </a:extLst>
          </p:cNvPr>
          <p:cNvSpPr>
            <a:spLocks noGrp="1"/>
          </p:cNvSpPr>
          <p:nvPr>
            <p:ph type="title"/>
          </p:nvPr>
        </p:nvSpPr>
        <p:spPr/>
        <p:txBody>
          <a:bodyPr/>
          <a:lstStyle/>
          <a:p>
            <a:r>
              <a:rPr lang="en-IN" b="1" dirty="0"/>
              <a:t>Types of Features/ Attribute</a:t>
            </a:r>
          </a:p>
        </p:txBody>
      </p:sp>
      <p:sp>
        <p:nvSpPr>
          <p:cNvPr id="4" name="Content Placeholder 3">
            <a:extLst>
              <a:ext uri="{FF2B5EF4-FFF2-40B4-BE49-F238E27FC236}">
                <a16:creationId xmlns:a16="http://schemas.microsoft.com/office/drawing/2014/main" id="{9199059B-C10E-1893-F8E1-880914ACCD9D}"/>
              </a:ext>
            </a:extLst>
          </p:cNvPr>
          <p:cNvSpPr>
            <a:spLocks noGrp="1"/>
          </p:cNvSpPr>
          <p:nvPr>
            <p:ph idx="1"/>
          </p:nvPr>
        </p:nvSpPr>
        <p:spPr>
          <a:xfrm>
            <a:off x="838200" y="1837127"/>
            <a:ext cx="10515600" cy="4351338"/>
          </a:xfrm>
        </p:spPr>
        <p:txBody>
          <a:bodyPr>
            <a:normAutofit/>
          </a:bodyPr>
          <a:lstStyle/>
          <a:p>
            <a:pPr marL="0" indent="0" algn="ctr">
              <a:buNone/>
            </a:pPr>
            <a:endParaRPr lang="en-IN" dirty="0"/>
          </a:p>
          <a:p>
            <a:pPr marL="0" indent="0" algn="ctr">
              <a:buNone/>
            </a:pPr>
            <a:endParaRPr lang="en-IN" sz="4800" dirty="0"/>
          </a:p>
        </p:txBody>
      </p:sp>
      <p:sp>
        <p:nvSpPr>
          <p:cNvPr id="6" name="Slide Number Placeholder 5">
            <a:extLst>
              <a:ext uri="{FF2B5EF4-FFF2-40B4-BE49-F238E27FC236}">
                <a16:creationId xmlns:a16="http://schemas.microsoft.com/office/drawing/2014/main" id="{C3F97920-0AB9-15C8-E9BA-B5822C5DEA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A136AAFC-196E-3CA2-832E-1A66B22F3FB7}"/>
              </a:ext>
            </a:extLst>
          </p:cNvPr>
          <p:cNvGraphicFramePr/>
          <p:nvPr/>
        </p:nvGraphicFramePr>
        <p:xfrm>
          <a:off x="1253706" y="1403230"/>
          <a:ext cx="9466052" cy="4882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5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F3E63-15C1-FC45-E8FE-ECFF17FFC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3A03C-7DDE-1124-B25C-DF9A425BCA92}"/>
              </a:ext>
            </a:extLst>
          </p:cNvPr>
          <p:cNvSpPr>
            <a:spLocks noGrp="1"/>
          </p:cNvSpPr>
          <p:nvPr>
            <p:ph type="title"/>
          </p:nvPr>
        </p:nvSpPr>
        <p:spPr/>
        <p:txBody>
          <a:bodyPr/>
          <a:lstStyle/>
          <a:p>
            <a:r>
              <a:rPr lang="en-IN" dirty="0"/>
              <a:t>Qualitative Features</a:t>
            </a:r>
          </a:p>
        </p:txBody>
      </p:sp>
      <p:sp>
        <p:nvSpPr>
          <p:cNvPr id="4" name="Content Placeholder 3">
            <a:extLst>
              <a:ext uri="{FF2B5EF4-FFF2-40B4-BE49-F238E27FC236}">
                <a16:creationId xmlns:a16="http://schemas.microsoft.com/office/drawing/2014/main" id="{EC502FF9-3296-BDA9-298E-BF112DD0D065}"/>
              </a:ext>
            </a:extLst>
          </p:cNvPr>
          <p:cNvSpPr>
            <a:spLocks noGrp="1"/>
          </p:cNvSpPr>
          <p:nvPr>
            <p:ph idx="1"/>
          </p:nvPr>
        </p:nvSpPr>
        <p:spPr>
          <a:xfrm>
            <a:off x="838199" y="1825625"/>
            <a:ext cx="10749951" cy="4351338"/>
          </a:xfrm>
        </p:spPr>
        <p:txBody>
          <a:bodyPr>
            <a:normAutofit/>
          </a:bodyPr>
          <a:lstStyle/>
          <a:p>
            <a:pPr>
              <a:spcAft>
                <a:spcPts val="1200"/>
              </a:spcAft>
            </a:pPr>
            <a:r>
              <a:rPr lang="en-IN" dirty="0"/>
              <a:t>Qualitative features represent </a:t>
            </a:r>
            <a:r>
              <a:rPr lang="en-IN" b="1" dirty="0"/>
              <a:t>categories</a:t>
            </a:r>
            <a:r>
              <a:rPr lang="en-IN" dirty="0"/>
              <a:t> or </a:t>
            </a:r>
            <a:r>
              <a:rPr lang="en-IN" b="1" dirty="0"/>
              <a:t>qualities</a:t>
            </a:r>
            <a:r>
              <a:rPr lang="en-IN" dirty="0"/>
              <a:t>. </a:t>
            </a:r>
          </a:p>
          <a:p>
            <a:pPr>
              <a:spcAft>
                <a:spcPts val="1200"/>
              </a:spcAft>
            </a:pPr>
            <a:r>
              <a:rPr lang="en-IN" dirty="0"/>
              <a:t>These are also called </a:t>
            </a:r>
            <a:r>
              <a:rPr lang="en-IN" b="1" dirty="0"/>
              <a:t>categorical variables</a:t>
            </a:r>
            <a:r>
              <a:rPr lang="en-IN" dirty="0"/>
              <a:t>.</a:t>
            </a:r>
          </a:p>
          <a:p>
            <a:pPr>
              <a:spcAft>
                <a:spcPts val="1200"/>
              </a:spcAft>
            </a:pPr>
            <a:r>
              <a:rPr lang="en-IN" dirty="0"/>
              <a:t>Non-numerical, thus no arithmetic operations </a:t>
            </a:r>
          </a:p>
          <a:p>
            <a:pPr lvl="1">
              <a:spcAft>
                <a:spcPts val="1200"/>
              </a:spcAft>
            </a:pPr>
            <a:r>
              <a:rPr lang="en-US" dirty="0"/>
              <a:t>Gender (Male, Female), Color (Red, Blue), Eye color, Grades (A,B,C)</a:t>
            </a:r>
          </a:p>
          <a:p>
            <a:pPr>
              <a:spcAft>
                <a:spcPts val="1200"/>
              </a:spcAft>
            </a:pPr>
            <a:r>
              <a:rPr lang="en-IN" b="1" dirty="0"/>
              <a:t>Types of Qualitative Features:</a:t>
            </a:r>
          </a:p>
          <a:p>
            <a:pPr lvl="1">
              <a:spcAft>
                <a:spcPts val="1200"/>
              </a:spcAft>
              <a:buFont typeface="+mj-lt"/>
              <a:buAutoNum type="arabicPeriod"/>
            </a:pPr>
            <a:r>
              <a:rPr lang="en-IN" sz="2600" b="1" dirty="0"/>
              <a:t>Nominal Features</a:t>
            </a:r>
          </a:p>
          <a:p>
            <a:pPr lvl="1">
              <a:spcAft>
                <a:spcPts val="1200"/>
              </a:spcAft>
              <a:buFont typeface="+mj-lt"/>
              <a:buAutoNum type="arabicPeriod"/>
            </a:pPr>
            <a:r>
              <a:rPr lang="en-IN" sz="2600" b="1" dirty="0"/>
              <a:t>Ordinal Features</a:t>
            </a:r>
            <a:endParaRPr lang="en-IN" sz="2600" dirty="0"/>
          </a:p>
          <a:p>
            <a:pPr>
              <a:spcAft>
                <a:spcPts val="1200"/>
              </a:spcAft>
            </a:pPr>
            <a:endParaRPr lang="en-IN" dirty="0"/>
          </a:p>
          <a:p>
            <a:pPr marL="0" indent="0" algn="ctr">
              <a:spcAft>
                <a:spcPts val="1200"/>
              </a:spcAft>
              <a:buNone/>
            </a:pPr>
            <a:endParaRPr lang="en-IN" sz="4800" dirty="0"/>
          </a:p>
        </p:txBody>
      </p:sp>
      <p:sp>
        <p:nvSpPr>
          <p:cNvPr id="5" name="Slide Number Placeholder 4">
            <a:extLst>
              <a:ext uri="{FF2B5EF4-FFF2-40B4-BE49-F238E27FC236}">
                <a16:creationId xmlns:a16="http://schemas.microsoft.com/office/drawing/2014/main" id="{FA81F4AC-57E5-52F5-80E3-B078DE8924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left)">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left)">
                                      <p:cBhvr>
                                        <p:cTn id="28" dur="500"/>
                                        <p:tgtEl>
                                          <p:spTgt spid="4">
                                            <p:txEl>
                                              <p:pRg st="5" end="5"/>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left)">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0ED0C-324E-24C7-F517-E902788689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27047-7C13-981E-B2A2-C73FE7009271}"/>
              </a:ext>
            </a:extLst>
          </p:cNvPr>
          <p:cNvSpPr>
            <a:spLocks noGrp="1"/>
          </p:cNvSpPr>
          <p:nvPr>
            <p:ph type="title"/>
          </p:nvPr>
        </p:nvSpPr>
        <p:spPr/>
        <p:txBody>
          <a:bodyPr/>
          <a:lstStyle/>
          <a:p>
            <a:r>
              <a:rPr lang="en-IN" dirty="0"/>
              <a:t>Qualitative Features</a:t>
            </a:r>
          </a:p>
        </p:txBody>
      </p:sp>
      <p:sp>
        <p:nvSpPr>
          <p:cNvPr id="4" name="Content Placeholder 3">
            <a:extLst>
              <a:ext uri="{FF2B5EF4-FFF2-40B4-BE49-F238E27FC236}">
                <a16:creationId xmlns:a16="http://schemas.microsoft.com/office/drawing/2014/main" id="{498F0296-6524-3079-E6EC-142028AE6C6B}"/>
              </a:ext>
            </a:extLst>
          </p:cNvPr>
          <p:cNvSpPr>
            <a:spLocks noGrp="1"/>
          </p:cNvSpPr>
          <p:nvPr>
            <p:ph idx="1"/>
          </p:nvPr>
        </p:nvSpPr>
        <p:spPr>
          <a:xfrm>
            <a:off x="598311" y="1575594"/>
            <a:ext cx="11390489" cy="4895850"/>
          </a:xfrm>
        </p:spPr>
        <p:txBody>
          <a:bodyPr>
            <a:normAutofit lnSpcReduction="10000"/>
          </a:bodyPr>
          <a:lstStyle/>
          <a:p>
            <a:r>
              <a:rPr lang="en-IN" sz="3000" b="1" dirty="0"/>
              <a:t>Nominal Features</a:t>
            </a:r>
            <a:r>
              <a:rPr lang="en-IN" sz="3000" dirty="0"/>
              <a:t>:</a:t>
            </a:r>
          </a:p>
          <a:p>
            <a:pPr lvl="1"/>
            <a:r>
              <a:rPr lang="en-IN" sz="2800" dirty="0"/>
              <a:t>Categories with </a:t>
            </a:r>
            <a:r>
              <a:rPr lang="en-IN" sz="2800" b="1" dirty="0"/>
              <a:t>no inherent order</a:t>
            </a:r>
            <a:r>
              <a:rPr lang="en-IN" sz="2800" dirty="0"/>
              <a:t> or ranking.</a:t>
            </a:r>
          </a:p>
          <a:p>
            <a:pPr lvl="1"/>
            <a:r>
              <a:rPr lang="en-IN" sz="2800" dirty="0"/>
              <a:t>Examples:</a:t>
            </a:r>
          </a:p>
          <a:p>
            <a:pPr lvl="3">
              <a:buFont typeface="+mj-lt"/>
              <a:buAutoNum type="arabicPeriod"/>
            </a:pPr>
            <a:r>
              <a:rPr lang="en-IN" sz="2400" dirty="0" err="1"/>
              <a:t>Colors</a:t>
            </a:r>
            <a:r>
              <a:rPr lang="en-IN" sz="2400" dirty="0"/>
              <a:t>: {Red, Blue, Green}</a:t>
            </a:r>
          </a:p>
          <a:p>
            <a:pPr lvl="3">
              <a:buFont typeface="+mj-lt"/>
              <a:buAutoNum type="arabicPeriod"/>
            </a:pPr>
            <a:r>
              <a:rPr lang="en-IN" sz="2400" dirty="0"/>
              <a:t>Gender: {Male, Female, Non-binary}</a:t>
            </a:r>
          </a:p>
          <a:p>
            <a:pPr lvl="3">
              <a:buFont typeface="+mj-lt"/>
              <a:buAutoNum type="arabicPeriod"/>
            </a:pPr>
            <a:r>
              <a:rPr lang="en-IN" sz="2400" dirty="0"/>
              <a:t>Types of vehicles: {Car, Truck, Bike}</a:t>
            </a:r>
            <a:endParaRPr lang="en-IN" sz="1800" b="0" i="0" u="none" strike="noStrike" baseline="0" dirty="0">
              <a:latin typeface="Arial" panose="020B0604020202020204" pitchFamily="34" charset="0"/>
            </a:endParaRPr>
          </a:p>
          <a:p>
            <a:r>
              <a:rPr lang="en-US" sz="3000" b="1" i="0" u="none" strike="noStrike" baseline="0" dirty="0"/>
              <a:t>Binary:</a:t>
            </a:r>
          </a:p>
          <a:p>
            <a:pPr lvl="1"/>
            <a:r>
              <a:rPr lang="en-US" b="0" i="0" u="none" strike="noStrike" baseline="0" dirty="0"/>
              <a:t>Nominal attribute with only 2 states (0 and 1)</a:t>
            </a:r>
          </a:p>
          <a:p>
            <a:pPr lvl="1"/>
            <a:r>
              <a:rPr lang="en-US" b="0" i="0" u="none" strike="noStrike" baseline="0" dirty="0"/>
              <a:t>Symmetric binary: both outcomes equally important e.g., gender</a:t>
            </a:r>
            <a:endParaRPr lang="en-IN" b="0" i="0" u="none" strike="noStrike" baseline="0" dirty="0"/>
          </a:p>
          <a:p>
            <a:pPr lvl="1"/>
            <a:r>
              <a:rPr lang="en-US" b="0" i="0" u="none" strike="noStrike" baseline="0" dirty="0"/>
              <a:t>Asymmetric binary: outcomes not equally important. e.g., medical test (positive vs. negative)</a:t>
            </a:r>
          </a:p>
          <a:p>
            <a:pPr lvl="1"/>
            <a:r>
              <a:rPr lang="en-US" b="0" i="0" u="none" strike="noStrike" baseline="0" dirty="0"/>
              <a:t>Convention: assign 1 to most important outcome (e.g., HIV positive)</a:t>
            </a:r>
          </a:p>
          <a:p>
            <a:pPr lvl="1"/>
            <a:endParaRPr lang="en-IN" b="0" i="0" u="none" strike="noStrike" baseline="0" dirty="0">
              <a:latin typeface="Arial" panose="020B0604020202020204" pitchFamily="34" charset="0"/>
            </a:endParaRPr>
          </a:p>
          <a:p>
            <a:endParaRPr lang="en-IN" sz="1800" b="0" i="0" u="none" strike="noStrike" baseline="0" dirty="0">
              <a:latin typeface="Arial" panose="020B0604020202020204" pitchFamily="34" charset="0"/>
            </a:endParaRPr>
          </a:p>
          <a:p>
            <a:pPr marL="0" indent="0" algn="ctr">
              <a:buNone/>
            </a:pPr>
            <a:endParaRPr lang="en-IN" sz="4800" dirty="0"/>
          </a:p>
        </p:txBody>
      </p:sp>
      <p:sp>
        <p:nvSpPr>
          <p:cNvPr id="5" name="Slide Number Placeholder 4">
            <a:extLst>
              <a:ext uri="{FF2B5EF4-FFF2-40B4-BE49-F238E27FC236}">
                <a16:creationId xmlns:a16="http://schemas.microsoft.com/office/drawing/2014/main" id="{82D5BD50-E84D-B404-0D77-F045EC5855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3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EDDFF-0CAD-F9F2-D949-E94202687C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7EAED-802D-5A84-8019-AAA814AAD863}"/>
              </a:ext>
            </a:extLst>
          </p:cNvPr>
          <p:cNvSpPr>
            <a:spLocks noGrp="1"/>
          </p:cNvSpPr>
          <p:nvPr>
            <p:ph type="title"/>
          </p:nvPr>
        </p:nvSpPr>
        <p:spPr/>
        <p:txBody>
          <a:bodyPr/>
          <a:lstStyle/>
          <a:p>
            <a:r>
              <a:rPr lang="en-IN" dirty="0"/>
              <a:t>Qualitative Features</a:t>
            </a:r>
          </a:p>
        </p:txBody>
      </p:sp>
      <p:sp>
        <p:nvSpPr>
          <p:cNvPr id="4" name="Content Placeholder 3">
            <a:extLst>
              <a:ext uri="{FF2B5EF4-FFF2-40B4-BE49-F238E27FC236}">
                <a16:creationId xmlns:a16="http://schemas.microsoft.com/office/drawing/2014/main" id="{DE624286-943C-255D-F09B-509F89E12D87}"/>
              </a:ext>
            </a:extLst>
          </p:cNvPr>
          <p:cNvSpPr>
            <a:spLocks noGrp="1"/>
          </p:cNvSpPr>
          <p:nvPr>
            <p:ph idx="1"/>
          </p:nvPr>
        </p:nvSpPr>
        <p:spPr>
          <a:xfrm>
            <a:off x="838200" y="1825625"/>
            <a:ext cx="10515600" cy="4895850"/>
          </a:xfrm>
        </p:spPr>
        <p:txBody>
          <a:bodyPr>
            <a:normAutofit/>
          </a:bodyPr>
          <a:lstStyle/>
          <a:p>
            <a:r>
              <a:rPr lang="en-US" b="1" dirty="0"/>
              <a:t>Ordinal Features</a:t>
            </a:r>
            <a:r>
              <a:rPr lang="en-US" dirty="0"/>
              <a:t>:</a:t>
            </a:r>
          </a:p>
          <a:p>
            <a:pPr lvl="1"/>
            <a:r>
              <a:rPr lang="en-US" sz="2800" dirty="0"/>
              <a:t>Categories with a </a:t>
            </a:r>
            <a:r>
              <a:rPr lang="en-US" sz="2800" b="1" dirty="0"/>
              <a:t>meaningful order</a:t>
            </a:r>
            <a:r>
              <a:rPr lang="en-US" sz="2800" dirty="0"/>
              <a:t>, but the differences between them are not measurable.</a:t>
            </a:r>
          </a:p>
          <a:p>
            <a:pPr lvl="1"/>
            <a:r>
              <a:rPr lang="en-US" sz="2800" dirty="0"/>
              <a:t>Examples:</a:t>
            </a:r>
          </a:p>
          <a:p>
            <a:pPr marL="1200150" lvl="2" indent="-285750"/>
            <a:r>
              <a:rPr lang="en-US" sz="2400" dirty="0"/>
              <a:t>Education level: {High School, Bachelor’s, Master’s, PhD}</a:t>
            </a:r>
          </a:p>
          <a:p>
            <a:pPr marL="1200150" lvl="2" indent="-285750"/>
            <a:r>
              <a:rPr lang="en-US" sz="2400" dirty="0"/>
              <a:t>Likert scale: {Strongly Disagree, Disagree, Neutral, Agree, Strongly Agree}</a:t>
            </a:r>
          </a:p>
          <a:p>
            <a:pPr marL="1200150" lvl="2" indent="-285750"/>
            <a:r>
              <a:rPr lang="en-US" sz="2400" dirty="0"/>
              <a:t>Size: {Small, Medium, Large}</a:t>
            </a:r>
          </a:p>
        </p:txBody>
      </p:sp>
      <p:sp>
        <p:nvSpPr>
          <p:cNvPr id="5" name="Slide Number Placeholder 4">
            <a:extLst>
              <a:ext uri="{FF2B5EF4-FFF2-40B4-BE49-F238E27FC236}">
                <a16:creationId xmlns:a16="http://schemas.microsoft.com/office/drawing/2014/main" id="{65E18BC7-03AC-74FA-8FBF-D7D09F8309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2F0DD22-110A-8B5F-7C58-D8CB5DAADF19}"/>
              </a:ext>
            </a:extLst>
          </p:cNvPr>
          <p:cNvPicPr>
            <a:picLocks noChangeAspect="1"/>
          </p:cNvPicPr>
          <p:nvPr/>
        </p:nvPicPr>
        <p:blipFill>
          <a:blip r:embed="rId2"/>
          <a:stretch>
            <a:fillRect/>
          </a:stretch>
        </p:blipFill>
        <p:spPr>
          <a:xfrm>
            <a:off x="2108200" y="6858000"/>
            <a:ext cx="7772400" cy="2087502"/>
          </a:xfrm>
          <a:prstGeom prst="rect">
            <a:avLst/>
          </a:prstGeom>
        </p:spPr>
      </p:pic>
    </p:spTree>
    <p:extLst>
      <p:ext uri="{BB962C8B-B14F-4D97-AF65-F5344CB8AC3E}">
        <p14:creationId xmlns:p14="http://schemas.microsoft.com/office/powerpoint/2010/main" val="385631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A66F-625A-D3EC-5087-F88655931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2DCFB-12C4-A513-6540-5D21D636CF53}"/>
              </a:ext>
            </a:extLst>
          </p:cNvPr>
          <p:cNvSpPr>
            <a:spLocks noGrp="1"/>
          </p:cNvSpPr>
          <p:nvPr>
            <p:ph type="title"/>
          </p:nvPr>
        </p:nvSpPr>
        <p:spPr/>
        <p:txBody>
          <a:bodyPr/>
          <a:lstStyle/>
          <a:p>
            <a:r>
              <a:rPr lang="en-IN" dirty="0"/>
              <a:t>Qualitative Features - Characteristics</a:t>
            </a:r>
          </a:p>
        </p:txBody>
      </p:sp>
      <p:sp>
        <p:nvSpPr>
          <p:cNvPr id="4" name="Content Placeholder 3">
            <a:extLst>
              <a:ext uri="{FF2B5EF4-FFF2-40B4-BE49-F238E27FC236}">
                <a16:creationId xmlns:a16="http://schemas.microsoft.com/office/drawing/2014/main" id="{FD279416-2563-A55E-CE36-45B7BAA2A790}"/>
              </a:ext>
            </a:extLst>
          </p:cNvPr>
          <p:cNvSpPr>
            <a:spLocks noGrp="1"/>
          </p:cNvSpPr>
          <p:nvPr>
            <p:ph idx="1"/>
          </p:nvPr>
        </p:nvSpPr>
        <p:spPr/>
        <p:txBody>
          <a:bodyPr>
            <a:normAutofit/>
          </a:bodyPr>
          <a:lstStyle/>
          <a:p>
            <a:pPr>
              <a:buFont typeface="Arial" panose="020B0604020202020204" pitchFamily="34" charset="0"/>
              <a:buChar char="•"/>
            </a:pPr>
            <a:r>
              <a:rPr lang="en-US" dirty="0"/>
              <a:t>Cannot perform arithmetic operations (e.g., addition, subtraction).</a:t>
            </a:r>
          </a:p>
          <a:p>
            <a:pPr>
              <a:buFont typeface="Arial" panose="020B0604020202020204" pitchFamily="34" charset="0"/>
              <a:buChar char="•"/>
            </a:pPr>
            <a:r>
              <a:rPr lang="en-US" dirty="0"/>
              <a:t>Usually represented as </a:t>
            </a:r>
            <a:r>
              <a:rPr lang="en-US" b="1" dirty="0"/>
              <a:t>strings</a:t>
            </a:r>
            <a:r>
              <a:rPr lang="en-US" dirty="0"/>
              <a:t> or </a:t>
            </a:r>
            <a:r>
              <a:rPr lang="en-US" b="1" dirty="0"/>
              <a:t>encoded as numbers</a:t>
            </a:r>
            <a:r>
              <a:rPr lang="en-US" dirty="0"/>
              <a:t>.</a:t>
            </a:r>
          </a:p>
          <a:p>
            <a:pPr marL="0" indent="0" algn="ctr">
              <a:buNone/>
            </a:pPr>
            <a:endParaRPr lang="en-IN" sz="4800" dirty="0"/>
          </a:p>
        </p:txBody>
      </p:sp>
      <p:sp>
        <p:nvSpPr>
          <p:cNvPr id="5" name="Slide Number Placeholder 4">
            <a:extLst>
              <a:ext uri="{FF2B5EF4-FFF2-40B4-BE49-F238E27FC236}">
                <a16:creationId xmlns:a16="http://schemas.microsoft.com/office/drawing/2014/main" id="{D50BE67D-1B31-7BD7-8EB8-459EA20CD7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BB33B81-EDF3-1D8C-FB92-02DD3E6908F8}"/>
              </a:ext>
            </a:extLst>
          </p:cNvPr>
          <p:cNvSpPr txBox="1"/>
          <p:nvPr/>
        </p:nvSpPr>
        <p:spPr>
          <a:xfrm>
            <a:off x="4323645" y="2967335"/>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{High School, Bachelor’s, Master’s, PhD}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4265D0B-F10B-F3BF-814D-E6F2D637E7B8}"/>
              </a:ext>
            </a:extLst>
          </p:cNvPr>
          <p:cNvSpPr txBox="1"/>
          <p:nvPr/>
        </p:nvSpPr>
        <p:spPr>
          <a:xfrm>
            <a:off x="4323645" y="3524988"/>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{10,                    4,                 2,                   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51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B501-7FAA-9C17-C174-FF840C792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DCEEBE-B33D-AB6D-FABB-4DEC44073964}"/>
              </a:ext>
            </a:extLst>
          </p:cNvPr>
          <p:cNvSpPr>
            <a:spLocks noGrp="1"/>
          </p:cNvSpPr>
          <p:nvPr>
            <p:ph type="title"/>
          </p:nvPr>
        </p:nvSpPr>
        <p:spPr/>
        <p:txBody>
          <a:bodyPr/>
          <a:lstStyle/>
          <a:p>
            <a:r>
              <a:rPr lang="en-IN" dirty="0"/>
              <a:t>Quantitative Features</a:t>
            </a:r>
          </a:p>
        </p:txBody>
      </p:sp>
      <p:sp>
        <p:nvSpPr>
          <p:cNvPr id="4" name="Content Placeholder 3">
            <a:extLst>
              <a:ext uri="{FF2B5EF4-FFF2-40B4-BE49-F238E27FC236}">
                <a16:creationId xmlns:a16="http://schemas.microsoft.com/office/drawing/2014/main" id="{56A6DC1F-D43E-F439-AFD5-79DAE4961B8A}"/>
              </a:ext>
            </a:extLst>
          </p:cNvPr>
          <p:cNvSpPr>
            <a:spLocks noGrp="1"/>
          </p:cNvSpPr>
          <p:nvPr>
            <p:ph idx="1"/>
          </p:nvPr>
        </p:nvSpPr>
        <p:spPr/>
        <p:txBody>
          <a:bodyPr>
            <a:normAutofit/>
          </a:bodyPr>
          <a:lstStyle/>
          <a:p>
            <a:r>
              <a:rPr lang="en-US" dirty="0"/>
              <a:t>Quantitative features represent </a:t>
            </a:r>
            <a:r>
              <a:rPr lang="en-US" b="1" dirty="0"/>
              <a:t>numerical values (Continuous or Discrete)</a:t>
            </a:r>
            <a:r>
              <a:rPr lang="en-US" dirty="0"/>
              <a:t>. </a:t>
            </a:r>
          </a:p>
          <a:p>
            <a:r>
              <a:rPr lang="en-US" dirty="0"/>
              <a:t>These are also called </a:t>
            </a:r>
            <a:r>
              <a:rPr lang="en-US" b="1" dirty="0"/>
              <a:t>numerical variables</a:t>
            </a:r>
            <a:r>
              <a:rPr lang="en-US" dirty="0"/>
              <a:t>.</a:t>
            </a:r>
          </a:p>
          <a:p>
            <a:r>
              <a:rPr lang="en-US" dirty="0"/>
              <a:t>Numerical variables can have </a:t>
            </a:r>
            <a:r>
              <a:rPr lang="en-US" b="1" dirty="0"/>
              <a:t>Continuous or Discrete value. </a:t>
            </a:r>
            <a:endParaRPr lang="en-IN" b="1" dirty="0"/>
          </a:p>
          <a:p>
            <a:pPr marL="0" indent="0" algn="ctr">
              <a:buNone/>
            </a:pPr>
            <a:endParaRPr lang="en-IN" sz="4800" dirty="0"/>
          </a:p>
        </p:txBody>
      </p:sp>
      <p:sp>
        <p:nvSpPr>
          <p:cNvPr id="5" name="Slide Number Placeholder 4">
            <a:extLst>
              <a:ext uri="{FF2B5EF4-FFF2-40B4-BE49-F238E27FC236}">
                <a16:creationId xmlns:a16="http://schemas.microsoft.com/office/drawing/2014/main" id="{549B8A9F-6112-9323-B6BA-D2B670ECB6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999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60CE-CF7C-52B7-46FA-2F6CF0125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CE1EA-DCD3-2C70-E540-A42DFC0F384B}"/>
              </a:ext>
            </a:extLst>
          </p:cNvPr>
          <p:cNvSpPr>
            <a:spLocks noGrp="1"/>
          </p:cNvSpPr>
          <p:nvPr>
            <p:ph type="title"/>
          </p:nvPr>
        </p:nvSpPr>
        <p:spPr/>
        <p:txBody>
          <a:bodyPr/>
          <a:lstStyle/>
          <a:p>
            <a:r>
              <a:rPr lang="en-IN" dirty="0"/>
              <a:t>Quantitative Features</a:t>
            </a:r>
          </a:p>
        </p:txBody>
      </p:sp>
      <p:sp>
        <p:nvSpPr>
          <p:cNvPr id="4" name="Content Placeholder 3">
            <a:extLst>
              <a:ext uri="{FF2B5EF4-FFF2-40B4-BE49-F238E27FC236}">
                <a16:creationId xmlns:a16="http://schemas.microsoft.com/office/drawing/2014/main" id="{8E239F62-42B0-A29B-7CAA-D32404DEFBF4}"/>
              </a:ext>
            </a:extLst>
          </p:cNvPr>
          <p:cNvSpPr>
            <a:spLocks noGrp="1"/>
          </p:cNvSpPr>
          <p:nvPr>
            <p:ph idx="1"/>
          </p:nvPr>
        </p:nvSpPr>
        <p:spPr>
          <a:xfrm>
            <a:off x="587024" y="1847850"/>
            <a:ext cx="4899376" cy="4351338"/>
          </a:xfrm>
        </p:spPr>
        <p:txBody>
          <a:bodyPr>
            <a:normAutofit/>
          </a:bodyPr>
          <a:lstStyle/>
          <a:p>
            <a:pPr marL="0" indent="0">
              <a:buNone/>
            </a:pPr>
            <a:r>
              <a:rPr lang="en-US" b="1" dirty="0"/>
              <a:t>Discrete values</a:t>
            </a:r>
            <a:r>
              <a:rPr lang="en-US" dirty="0"/>
              <a:t>:</a:t>
            </a:r>
          </a:p>
          <a:p>
            <a:pPr lvl="1"/>
            <a:r>
              <a:rPr lang="en-US" dirty="0"/>
              <a:t>Represent </a:t>
            </a:r>
            <a:r>
              <a:rPr lang="en-US" b="1" dirty="0"/>
              <a:t>countable values</a:t>
            </a:r>
            <a:r>
              <a:rPr lang="en-US" dirty="0"/>
              <a:t> (integers).</a:t>
            </a:r>
          </a:p>
          <a:p>
            <a:pPr lvl="1"/>
            <a:r>
              <a:rPr lang="en-US" dirty="0"/>
              <a:t>Examples:</a:t>
            </a:r>
          </a:p>
          <a:p>
            <a:pPr marL="1200150" lvl="2" indent="-285750"/>
            <a:r>
              <a:rPr lang="en-US" dirty="0"/>
              <a:t>Number of students in a class: {10, 15, 20}</a:t>
            </a:r>
          </a:p>
          <a:p>
            <a:pPr marL="1200150" lvl="2" indent="-285750"/>
            <a:r>
              <a:rPr lang="en-US" dirty="0"/>
              <a:t>Number of cars owned: {0, 1, 2, 3}</a:t>
            </a:r>
            <a:endParaRPr lang="en-US" b="1" dirty="0"/>
          </a:p>
          <a:p>
            <a:pPr marL="0" indent="0" algn="ctr">
              <a:buNone/>
            </a:pPr>
            <a:endParaRPr lang="en-IN" sz="4800" dirty="0"/>
          </a:p>
        </p:txBody>
      </p:sp>
      <p:sp>
        <p:nvSpPr>
          <p:cNvPr id="5" name="Slide Number Placeholder 4">
            <a:extLst>
              <a:ext uri="{FF2B5EF4-FFF2-40B4-BE49-F238E27FC236}">
                <a16:creationId xmlns:a16="http://schemas.microsoft.com/office/drawing/2014/main" id="{9FCA2A3C-1698-F745-1120-7405C45EE7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D2C686B-1698-693D-081B-D8E4998C4C69}"/>
              </a:ext>
            </a:extLst>
          </p:cNvPr>
          <p:cNvSpPr txBox="1"/>
          <p:nvPr/>
        </p:nvSpPr>
        <p:spPr>
          <a:xfrm>
            <a:off x="722489" y="4707650"/>
            <a:ext cx="548640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Can only take specific, distinct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No intermediate values exist between two numbers</a:t>
            </a:r>
            <a:endPar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B08BACA-14A9-317A-70BB-B08FE13D1D0E}"/>
              </a:ext>
            </a:extLst>
          </p:cNvPr>
          <p:cNvSpPr txBox="1"/>
          <p:nvPr/>
        </p:nvSpPr>
        <p:spPr>
          <a:xfrm>
            <a:off x="6445958" y="1853953"/>
            <a:ext cx="4648198" cy="3150093"/>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Continuous values</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Represent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measurable values</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on a continuous scale.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They can take any value within a range.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Examples:</a:t>
            </a:r>
          </a:p>
          <a:p>
            <a:pPr marL="12001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Temperature: {36.5°C, 37.2°C}</a:t>
            </a:r>
          </a:p>
          <a:p>
            <a:pPr marL="12001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Height: {165.2 cm, 170.8 cm}</a:t>
            </a:r>
          </a:p>
          <a:p>
            <a:pPr marL="12001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Income: ₹45,500.75</a:t>
            </a:r>
          </a:p>
        </p:txBody>
      </p:sp>
      <p:sp>
        <p:nvSpPr>
          <p:cNvPr id="9" name="TextBox 8">
            <a:extLst>
              <a:ext uri="{FF2B5EF4-FFF2-40B4-BE49-F238E27FC236}">
                <a16:creationId xmlns:a16="http://schemas.microsoft.com/office/drawing/2014/main" id="{0F2BA3C8-28FE-D094-EDC7-552BE8FD5FEA}"/>
              </a:ext>
            </a:extLst>
          </p:cNvPr>
          <p:cNvSpPr txBox="1"/>
          <p:nvPr/>
        </p:nvSpPr>
        <p:spPr>
          <a:xfrm>
            <a:off x="6980770" y="5221225"/>
            <a:ext cx="448874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Can take any value within a given 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Has infinite possibilities within an interval.</a:t>
            </a:r>
          </a:p>
        </p:txBody>
      </p:sp>
    </p:spTree>
    <p:extLst>
      <p:ext uri="{BB962C8B-B14F-4D97-AF65-F5344CB8AC3E}">
        <p14:creationId xmlns:p14="http://schemas.microsoft.com/office/powerpoint/2010/main" val="251727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D3EB-8F27-95F6-C8FF-747B95C8CC3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809610A-177A-68CC-C562-76F54EE6719D}"/>
              </a:ext>
            </a:extLst>
          </p:cNvPr>
          <p:cNvSpPr>
            <a:spLocks noGrp="1"/>
          </p:cNvSpPr>
          <p:nvPr>
            <p:ph idx="1"/>
          </p:nvPr>
        </p:nvSpPr>
        <p:spPr>
          <a:xfrm>
            <a:off x="838200" y="1400176"/>
            <a:ext cx="10891345" cy="5457824"/>
          </a:xfrm>
        </p:spPr>
        <p:txBody>
          <a:bodyPr>
            <a:normAutofit fontScale="77500" lnSpcReduction="20000"/>
          </a:bodyPr>
          <a:lstStyle/>
          <a:p>
            <a:pPr marL="0" indent="0">
              <a:spcAft>
                <a:spcPts val="1200"/>
              </a:spcAft>
              <a:buNone/>
            </a:pPr>
            <a:r>
              <a:rPr lang="en-US" sz="3200" b="1" dirty="0"/>
              <a:t>1. Interval Data</a:t>
            </a:r>
          </a:p>
          <a:p>
            <a:pPr>
              <a:spcAft>
                <a:spcPts val="1200"/>
              </a:spcAft>
              <a:buFont typeface="Arial" panose="020B0604020202020204" pitchFamily="34" charset="0"/>
              <a:buChar char="•"/>
            </a:pPr>
            <a:r>
              <a:rPr lang="en-US" sz="2600" dirty="0"/>
              <a:t>Numerical data where the </a:t>
            </a:r>
            <a:r>
              <a:rPr lang="en-US" sz="2600" b="1" dirty="0"/>
              <a:t>difference between values is meaningful</a:t>
            </a:r>
            <a:r>
              <a:rPr lang="en-US" sz="2600" dirty="0"/>
              <a:t>, but there is </a:t>
            </a:r>
            <a:r>
              <a:rPr lang="en-US" sz="2600" b="1" dirty="0"/>
              <a:t>no true zero point, ratios are meaningless.</a:t>
            </a:r>
            <a:endParaRPr lang="en-US" sz="2600" dirty="0"/>
          </a:p>
          <a:p>
            <a:pPr>
              <a:spcAft>
                <a:spcPts val="1200"/>
              </a:spcAft>
              <a:buFont typeface="Arial" panose="020B0604020202020204" pitchFamily="34" charset="0"/>
              <a:buChar char="•"/>
            </a:pPr>
            <a:r>
              <a:rPr lang="en-US" sz="2600" b="1" dirty="0"/>
              <a:t>Characteristics</a:t>
            </a:r>
            <a:r>
              <a:rPr lang="en-US" sz="2600" dirty="0"/>
              <a:t>:</a:t>
            </a:r>
          </a:p>
          <a:p>
            <a:pPr marL="742950" lvl="1" indent="-285750">
              <a:spcAft>
                <a:spcPts val="1200"/>
              </a:spcAft>
              <a:buFont typeface="Arial" panose="020B0604020202020204" pitchFamily="34" charset="0"/>
              <a:buChar char="•"/>
            </a:pPr>
            <a:r>
              <a:rPr lang="en-US" sz="2600" dirty="0"/>
              <a:t>The intervals between values are equal and meaningful.</a:t>
            </a:r>
          </a:p>
          <a:p>
            <a:pPr marL="742950" lvl="1" indent="-285750">
              <a:spcAft>
                <a:spcPts val="1200"/>
              </a:spcAft>
              <a:buFont typeface="Arial" panose="020B0604020202020204" pitchFamily="34" charset="0"/>
              <a:buChar char="•"/>
            </a:pPr>
            <a:r>
              <a:rPr lang="en-US" sz="2600" dirty="0"/>
              <a:t>Arithmetic operations like addition and subtraction are valid.</a:t>
            </a:r>
          </a:p>
          <a:p>
            <a:pPr marL="742950" lvl="1" indent="-285750">
              <a:spcAft>
                <a:spcPts val="1200"/>
              </a:spcAft>
              <a:buFont typeface="Arial" panose="020B0604020202020204" pitchFamily="34" charset="0"/>
              <a:buChar char="•"/>
            </a:pPr>
            <a:r>
              <a:rPr lang="en-US" sz="2600" dirty="0"/>
              <a:t>Ratios cannot be calculated since there is no true zero.</a:t>
            </a:r>
          </a:p>
          <a:p>
            <a:pPr>
              <a:spcAft>
                <a:spcPts val="1200"/>
              </a:spcAft>
            </a:pPr>
            <a:r>
              <a:rPr lang="en-US" sz="2600" b="1" dirty="0"/>
              <a:t>Examples:</a:t>
            </a:r>
          </a:p>
          <a:p>
            <a:pPr lvl="1">
              <a:spcAft>
                <a:spcPts val="1200"/>
              </a:spcAft>
            </a:pPr>
            <a:r>
              <a:rPr lang="en-US" sz="2600" dirty="0"/>
              <a:t>Temperature in Celsius or Fahrenheit (e.g., 10°C is not "twice as hot" as 5°C because 0°C doesn’t mean "no temperature").</a:t>
            </a:r>
          </a:p>
          <a:p>
            <a:pPr lvl="1">
              <a:spcAft>
                <a:spcPts val="1200"/>
              </a:spcAft>
            </a:pPr>
            <a:r>
              <a:rPr lang="en-US" sz="2600" dirty="0"/>
              <a:t>Dates (e.g., 2000 AD is not twice as old as 1000 AD)</a:t>
            </a:r>
            <a:r>
              <a:rPr lang="en-US" sz="3000" dirty="0"/>
              <a:t>.</a:t>
            </a:r>
          </a:p>
          <a:p>
            <a:pPr>
              <a:spcAft>
                <a:spcPts val="1200"/>
              </a:spcAft>
            </a:pPr>
            <a:r>
              <a:rPr lang="en-US" sz="2600" b="1" dirty="0"/>
              <a:t>Key Note: </a:t>
            </a:r>
            <a:r>
              <a:rPr lang="en-US" sz="3000" dirty="0"/>
              <a:t>Zero is arbitrary and does not indicate the absence of the variable being measured. </a:t>
            </a:r>
          </a:p>
          <a:p>
            <a:pPr>
              <a:spcAft>
                <a:spcPts val="1200"/>
              </a:spcAft>
            </a:pPr>
            <a:endParaRPr lang="en-IN" sz="4800" dirty="0"/>
          </a:p>
        </p:txBody>
      </p:sp>
      <p:sp>
        <p:nvSpPr>
          <p:cNvPr id="5" name="Slide Number Placeholder 4">
            <a:extLst>
              <a:ext uri="{FF2B5EF4-FFF2-40B4-BE49-F238E27FC236}">
                <a16:creationId xmlns:a16="http://schemas.microsoft.com/office/drawing/2014/main" id="{07DEE20F-7573-EEAB-AEB2-EF2EC97364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EDCC08A6-17EB-77FE-E907-A7F7DDCC9308}"/>
              </a:ext>
            </a:extLst>
          </p:cNvPr>
          <p:cNvSpPr>
            <a:spLocks noGrp="1"/>
          </p:cNvSpPr>
          <p:nvPr>
            <p:ph type="title"/>
          </p:nvPr>
        </p:nvSpPr>
        <p:spPr>
          <a:xfrm>
            <a:off x="838200" y="136525"/>
            <a:ext cx="10515600" cy="1325563"/>
          </a:xfrm>
        </p:spPr>
        <p:txBody>
          <a:bodyPr/>
          <a:lstStyle/>
          <a:p>
            <a:r>
              <a:rPr lang="en-IN" sz="4400" b="1" dirty="0"/>
              <a:t>Types of Quantitative Features</a:t>
            </a:r>
            <a:endParaRPr lang="en-US" dirty="0"/>
          </a:p>
        </p:txBody>
      </p:sp>
    </p:spTree>
    <p:extLst>
      <p:ext uri="{BB962C8B-B14F-4D97-AF65-F5344CB8AC3E}">
        <p14:creationId xmlns:p14="http://schemas.microsoft.com/office/powerpoint/2010/main" val="1257751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2B895-1FBB-873A-46C4-CB11E2E1B65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C2B9D2-6E77-33A9-36BE-3EC89DA7E02F}"/>
              </a:ext>
            </a:extLst>
          </p:cNvPr>
          <p:cNvSpPr>
            <a:spLocks noGrp="1"/>
          </p:cNvSpPr>
          <p:nvPr>
            <p:ph idx="1"/>
          </p:nvPr>
        </p:nvSpPr>
        <p:spPr>
          <a:xfrm>
            <a:off x="437882" y="1420482"/>
            <a:ext cx="11449318" cy="5300993"/>
          </a:xfrm>
        </p:spPr>
        <p:txBody>
          <a:bodyPr>
            <a:normAutofit fontScale="77500" lnSpcReduction="20000"/>
          </a:bodyPr>
          <a:lstStyle/>
          <a:p>
            <a:pPr marL="0" indent="0">
              <a:spcAft>
                <a:spcPts val="1200"/>
              </a:spcAft>
              <a:buNone/>
            </a:pPr>
            <a:r>
              <a:rPr lang="en-US" b="1" dirty="0"/>
              <a:t>2. Ratio Data</a:t>
            </a:r>
          </a:p>
          <a:p>
            <a:pPr>
              <a:spcAft>
                <a:spcPts val="1200"/>
              </a:spcAft>
              <a:buFont typeface="Arial" panose="020B0604020202020204" pitchFamily="34" charset="0"/>
              <a:buChar char="•"/>
            </a:pPr>
            <a:r>
              <a:rPr lang="en-US" dirty="0"/>
              <a:t>Ratio data is numerical data where the </a:t>
            </a:r>
            <a:r>
              <a:rPr lang="en-US" b="1" dirty="0"/>
              <a:t>difference between values is meaningful</a:t>
            </a:r>
            <a:r>
              <a:rPr lang="en-US" dirty="0"/>
              <a:t>, and there is a </a:t>
            </a:r>
            <a:r>
              <a:rPr lang="en-US" b="1" dirty="0"/>
              <a:t>true zero point</a:t>
            </a:r>
            <a:r>
              <a:rPr lang="en-US" dirty="0"/>
              <a:t> (i.e., zero indicates "nothing") and </a:t>
            </a:r>
            <a:r>
              <a:rPr lang="en-US" b="1" dirty="0"/>
              <a:t>ratios are meaningful</a:t>
            </a:r>
            <a:r>
              <a:rPr lang="en-US" dirty="0"/>
              <a:t>.</a:t>
            </a:r>
          </a:p>
          <a:p>
            <a:pPr>
              <a:spcAft>
                <a:spcPts val="1200"/>
              </a:spcAft>
              <a:buFont typeface="Arial" panose="020B0604020202020204" pitchFamily="34" charset="0"/>
              <a:buChar char="•"/>
            </a:pPr>
            <a:r>
              <a:rPr lang="en-US" b="1" dirty="0"/>
              <a:t>Characteristics</a:t>
            </a:r>
            <a:r>
              <a:rPr lang="en-US" dirty="0"/>
              <a:t>:</a:t>
            </a:r>
          </a:p>
          <a:p>
            <a:pPr marL="742950" lvl="1" indent="-285750">
              <a:spcAft>
                <a:spcPts val="1200"/>
              </a:spcAft>
              <a:buFont typeface="Arial" panose="020B0604020202020204" pitchFamily="34" charset="0"/>
              <a:buChar char="•"/>
            </a:pPr>
            <a:r>
              <a:rPr lang="en-US" dirty="0"/>
              <a:t>Both addition/subtraction </a:t>
            </a:r>
            <a:r>
              <a:rPr lang="en-US" b="1" dirty="0"/>
              <a:t>and multiplication/division</a:t>
            </a:r>
            <a:r>
              <a:rPr lang="en-US" dirty="0"/>
              <a:t> are valid.</a:t>
            </a:r>
          </a:p>
          <a:p>
            <a:pPr marL="742950" lvl="1" indent="-285750">
              <a:spcAft>
                <a:spcPts val="1200"/>
              </a:spcAft>
              <a:buFont typeface="Arial" panose="020B0604020202020204" pitchFamily="34" charset="0"/>
              <a:buChar char="•"/>
            </a:pPr>
            <a:r>
              <a:rPr lang="en-US" dirty="0"/>
              <a:t>Ratios are meaningful (e.g., 4 is twice as large as 2).</a:t>
            </a:r>
          </a:p>
          <a:p>
            <a:pPr marL="742950" lvl="1" indent="-285750">
              <a:spcAft>
                <a:spcPts val="1200"/>
              </a:spcAft>
              <a:buFont typeface="Arial" panose="020B0604020202020204" pitchFamily="34" charset="0"/>
              <a:buChar char="•"/>
            </a:pPr>
            <a:r>
              <a:rPr lang="en-US" dirty="0"/>
              <a:t>Contains a true zero, which represents the total absence of the variable.</a:t>
            </a:r>
          </a:p>
          <a:p>
            <a:pPr>
              <a:spcAft>
                <a:spcPts val="1200"/>
              </a:spcAft>
              <a:buFont typeface="Arial" panose="020B0604020202020204" pitchFamily="34" charset="0"/>
              <a:buChar char="•"/>
            </a:pPr>
            <a:r>
              <a:rPr lang="en-US" b="1" dirty="0"/>
              <a:t>Examples</a:t>
            </a:r>
            <a:r>
              <a:rPr lang="en-US" dirty="0"/>
              <a:t>:</a:t>
            </a:r>
          </a:p>
          <a:p>
            <a:pPr marL="742950" lvl="1" indent="-285750">
              <a:spcAft>
                <a:spcPts val="1200"/>
              </a:spcAft>
              <a:buFont typeface="Arial" panose="020B0604020202020204" pitchFamily="34" charset="0"/>
              <a:buChar char="•"/>
            </a:pPr>
            <a:r>
              <a:rPr lang="en-US" dirty="0"/>
              <a:t>Height (e.g., 0 cm means no height).</a:t>
            </a:r>
          </a:p>
          <a:p>
            <a:pPr marL="742950" lvl="1" indent="-285750">
              <a:spcAft>
                <a:spcPts val="1200"/>
              </a:spcAft>
              <a:buFont typeface="Arial" panose="020B0604020202020204" pitchFamily="34" charset="0"/>
              <a:buChar char="•"/>
            </a:pPr>
            <a:r>
              <a:rPr lang="en-US" dirty="0"/>
              <a:t>Weight (e.g., 0 kg means no weight).</a:t>
            </a:r>
          </a:p>
          <a:p>
            <a:pPr marL="742950" lvl="1" indent="-285750">
              <a:spcAft>
                <a:spcPts val="1200"/>
              </a:spcAft>
              <a:buFont typeface="Arial" panose="020B0604020202020204" pitchFamily="34" charset="0"/>
              <a:buChar char="•"/>
            </a:pPr>
            <a:r>
              <a:rPr lang="en-US" dirty="0"/>
              <a:t>Income (e.g., ₹0 means no income).</a:t>
            </a:r>
          </a:p>
          <a:p>
            <a:pPr marL="742950" lvl="1" indent="-285750">
              <a:spcAft>
                <a:spcPts val="1200"/>
              </a:spcAft>
              <a:buFont typeface="Arial" panose="020B0604020202020204" pitchFamily="34" charset="0"/>
              <a:buChar char="•"/>
            </a:pPr>
            <a:r>
              <a:rPr lang="en-US" dirty="0"/>
              <a:t>Temperature in Kelvin (0 K represents the absence of thermal energy).</a:t>
            </a:r>
          </a:p>
          <a:p>
            <a:endParaRPr lang="en-IN" sz="4800" dirty="0"/>
          </a:p>
        </p:txBody>
      </p:sp>
      <p:sp>
        <p:nvSpPr>
          <p:cNvPr id="5" name="Slide Number Placeholder 4">
            <a:extLst>
              <a:ext uri="{FF2B5EF4-FFF2-40B4-BE49-F238E27FC236}">
                <a16:creationId xmlns:a16="http://schemas.microsoft.com/office/drawing/2014/main" id="{AD874FCD-52CB-E685-C41C-0CD6321114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5">
            <a:extLst>
              <a:ext uri="{FF2B5EF4-FFF2-40B4-BE49-F238E27FC236}">
                <a16:creationId xmlns:a16="http://schemas.microsoft.com/office/drawing/2014/main" id="{7DA23F1F-48D7-EE3B-3BE6-6715F45C76B0}"/>
              </a:ext>
            </a:extLst>
          </p:cNvPr>
          <p:cNvSpPr>
            <a:spLocks noGrp="1"/>
          </p:cNvSpPr>
          <p:nvPr>
            <p:ph type="title"/>
          </p:nvPr>
        </p:nvSpPr>
        <p:spPr>
          <a:xfrm>
            <a:off x="838200" y="136525"/>
            <a:ext cx="10515600" cy="1325563"/>
          </a:xfrm>
        </p:spPr>
        <p:txBody>
          <a:bodyPr/>
          <a:lstStyle/>
          <a:p>
            <a:r>
              <a:rPr lang="en-IN" sz="4400" b="1" dirty="0"/>
              <a:t>Types of Quantitative Features</a:t>
            </a:r>
            <a:endParaRPr lang="en-US" dirty="0"/>
          </a:p>
        </p:txBody>
      </p:sp>
    </p:spTree>
    <p:extLst>
      <p:ext uri="{BB962C8B-B14F-4D97-AF65-F5344CB8AC3E}">
        <p14:creationId xmlns:p14="http://schemas.microsoft.com/office/powerpoint/2010/main" val="29314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1092147" y="5634822"/>
            <a:ext cx="233217" cy="116379"/>
          </a:xfrm>
          <a:prstGeom prst="rect">
            <a:avLst/>
          </a:prstGeom>
        </p:spPr>
        <p:txBody>
          <a:bodyPr vert="horz" wrap="square" lIns="0" tIns="0" rIns="0" bIns="0" rtlCol="0">
            <a:spAutoFit/>
          </a:bodyPr>
          <a:lstStyle>
            <a:defPPr>
              <a:defRPr lang="en-US"/>
            </a:defPPr>
            <a:lvl1pPr marL="0" algn="l" defTabSz="914400" rtl="0" eaLnBrk="1" latinLnBrk="0" hangingPunct="1">
              <a:defRPr sz="882"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7239" marR="0" lvl="0" indent="0" algn="l" defTabSz="806867" rtl="0" eaLnBrk="1" fontAlgn="auto" latinLnBrk="0" hangingPunct="1">
              <a:lnSpc>
                <a:spcPts val="935"/>
              </a:lnSpc>
              <a:spcBef>
                <a:spcPts val="0"/>
              </a:spcBef>
              <a:spcAft>
                <a:spcPts val="0"/>
              </a:spcAft>
              <a:buClrTx/>
              <a:buSzTx/>
              <a:buFontTx/>
              <a:buNone/>
              <a:tabLst/>
              <a:defRPr/>
            </a:pPr>
            <a:fld id="{81D60167-4931-47E6-BA6A-407CBD079E47}" type="slidenum">
              <a:rPr kumimoji="0" lang="en-US" sz="882" b="0" i="0" u="none" strike="noStrike" kern="1200" cap="none" spc="-44" normalizeH="0" baseline="0" noProof="0" smtClean="0">
                <a:ln>
                  <a:noFill/>
                </a:ln>
                <a:solidFill>
                  <a:srgbClr val="898989"/>
                </a:solidFill>
                <a:effectLst/>
                <a:uLnTx/>
                <a:uFillTx/>
                <a:latin typeface="Calibri"/>
                <a:ea typeface="+mn-ea"/>
                <a:cs typeface="Calibri"/>
              </a:rPr>
              <a:pPr marL="67239" marR="0" lvl="0" indent="0" algn="l" defTabSz="806867" rtl="0" eaLnBrk="1" fontAlgn="auto" latinLnBrk="0" hangingPunct="1">
                <a:lnSpc>
                  <a:spcPts val="935"/>
                </a:lnSpc>
                <a:spcBef>
                  <a:spcPts val="0"/>
                </a:spcBef>
                <a:spcAft>
                  <a:spcPts val="0"/>
                </a:spcAft>
                <a:buClrTx/>
                <a:buSzTx/>
                <a:buFontTx/>
                <a:buNone/>
                <a:tabLst/>
                <a:defRPr/>
              </a:pPr>
              <a:t>29</a:t>
            </a:fld>
            <a:endParaRPr kumimoji="0" sz="882" b="0" i="0" u="none" strike="noStrike" kern="0" cap="none" spc="-22" normalizeH="0" baseline="0" noProof="0" dirty="0">
              <a:ln>
                <a:noFill/>
              </a:ln>
              <a:solidFill>
                <a:srgbClr val="898989"/>
              </a:solidFill>
              <a:effectLst/>
              <a:uLnTx/>
              <a:uFillTx/>
              <a:latin typeface="Calibri"/>
              <a:ea typeface="+mn-ea"/>
              <a:cs typeface="Calibri"/>
            </a:endParaRPr>
          </a:p>
        </p:txBody>
      </p:sp>
      <p:sp>
        <p:nvSpPr>
          <p:cNvPr id="5" name="Rectangle 4">
            <a:extLst>
              <a:ext uri="{FF2B5EF4-FFF2-40B4-BE49-F238E27FC236}">
                <a16:creationId xmlns:a16="http://schemas.microsoft.com/office/drawing/2014/main" id="{7421E074-7A96-982F-6713-A1678B90845E}"/>
              </a:ext>
            </a:extLst>
          </p:cNvPr>
          <p:cNvSpPr/>
          <p:nvPr/>
        </p:nvSpPr>
        <p:spPr>
          <a:xfrm>
            <a:off x="-2" y="1056289"/>
            <a:ext cx="12192001" cy="303052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object 3"/>
          <p:cNvSpPr txBox="1"/>
          <p:nvPr/>
        </p:nvSpPr>
        <p:spPr>
          <a:xfrm>
            <a:off x="352215" y="1841124"/>
            <a:ext cx="11534985" cy="2043338"/>
          </a:xfrm>
          <a:prstGeom prst="rect">
            <a:avLst/>
          </a:prstGeom>
        </p:spPr>
        <p:txBody>
          <a:bodyPr vert="horz" wrap="square" lIns="0" tIns="46504" rIns="0" bIns="0" rtlCol="0">
            <a:spAutoFit/>
          </a:bodyPr>
          <a:lstStyle/>
          <a:p>
            <a:pPr marL="177623" marR="5603" lvl="0" indent="-166977" algn="just" defTabSz="806867" rtl="0" eaLnBrk="1" fontAlgn="auto" latinLnBrk="0" hangingPunct="1">
              <a:lnSpc>
                <a:spcPts val="2206"/>
              </a:lnSpc>
              <a:spcBef>
                <a:spcPts val="366"/>
              </a:spcBef>
              <a:spcAft>
                <a:spcPts val="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Data</a:t>
            </a:r>
            <a:r>
              <a:rPr kumimoji="0" lang="en-US" sz="2400" b="1" i="1" u="none" strike="noStrike" kern="0" cap="none" spc="93"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that</a:t>
            </a:r>
            <a:r>
              <a:rPr kumimoji="0" lang="en-US" sz="2400" b="1" i="1" u="none" strike="noStrike" kern="0" cap="none" spc="101"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can</a:t>
            </a:r>
            <a:r>
              <a:rPr kumimoji="0" lang="en-US" sz="2400" b="1" i="1" u="none" strike="noStrike" kern="0" cap="none" spc="101"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be</a:t>
            </a:r>
            <a:r>
              <a:rPr kumimoji="0" lang="en-US" sz="2400" b="1" i="1" u="none" strike="noStrike" kern="0" cap="none" spc="11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processed,</a:t>
            </a:r>
            <a:r>
              <a:rPr kumimoji="0" lang="en-US" sz="2400" b="1" i="1" u="none" strike="noStrike" kern="0" cap="none" spc="93"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stored,</a:t>
            </a:r>
            <a:r>
              <a:rPr kumimoji="0" lang="en-US" sz="2400" b="1" i="1" u="none" strike="noStrike" kern="0" cap="none" spc="93"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and</a:t>
            </a:r>
            <a:r>
              <a:rPr kumimoji="0" lang="en-US" sz="2400" b="1" i="1" u="none" strike="noStrike" kern="0" cap="none" spc="97"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retrieved</a:t>
            </a:r>
            <a:r>
              <a:rPr kumimoji="0" lang="en-US" sz="2400" b="1" i="1" u="none" strike="noStrike" kern="0" cap="none" spc="101" normalizeH="0" baseline="0" noProof="0" dirty="0">
                <a:ln>
                  <a:noFill/>
                </a:ln>
                <a:solidFill>
                  <a:prstClr val="white"/>
                </a:solidFill>
                <a:effectLst/>
                <a:uLnTx/>
                <a:uFillTx/>
                <a:latin typeface="Calibri"/>
                <a:ea typeface="+mn-ea"/>
                <a:cs typeface="Calibri"/>
              </a:rPr>
              <a:t> </a:t>
            </a:r>
            <a:r>
              <a:rPr kumimoji="0" lang="en-US" sz="2400" b="1" i="1" u="none" strike="noStrike" kern="0" cap="none" spc="-22" normalizeH="0" baseline="0" noProof="0" dirty="0">
                <a:ln>
                  <a:noFill/>
                </a:ln>
                <a:solidFill>
                  <a:prstClr val="white"/>
                </a:solidFill>
                <a:effectLst/>
                <a:uLnTx/>
                <a:uFillTx/>
                <a:latin typeface="Calibri"/>
                <a:ea typeface="+mn-ea"/>
                <a:cs typeface="Calibri"/>
              </a:rPr>
              <a:t>in </a:t>
            </a:r>
            <a:r>
              <a:rPr kumimoji="0" lang="en-US" sz="2400" b="1" i="1" u="none" strike="noStrike" kern="0" cap="none" spc="0" normalizeH="0" baseline="0" noProof="0" dirty="0">
                <a:ln>
                  <a:noFill/>
                </a:ln>
                <a:solidFill>
                  <a:prstClr val="white"/>
                </a:solidFill>
                <a:effectLst/>
                <a:uLnTx/>
                <a:uFillTx/>
                <a:latin typeface="Calibri"/>
                <a:ea typeface="+mn-ea"/>
                <a:cs typeface="Calibri"/>
              </a:rPr>
              <a:t>a</a:t>
            </a:r>
            <a:r>
              <a:rPr kumimoji="0" lang="en-US" sz="2400" b="1" i="1" u="none" strike="noStrike" kern="0" cap="none" spc="-26"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fixed</a:t>
            </a:r>
            <a:r>
              <a:rPr kumimoji="0" lang="en-US" sz="2400" b="1" i="1" u="none" strike="noStrike" kern="0" cap="none" spc="-35" normalizeH="0" baseline="0" noProof="0" dirty="0">
                <a:ln>
                  <a:noFill/>
                </a:ln>
                <a:solidFill>
                  <a:prstClr val="white"/>
                </a:solidFill>
                <a:effectLst/>
                <a:uLnTx/>
                <a:uFillTx/>
                <a:latin typeface="Calibri"/>
                <a:ea typeface="+mn-ea"/>
                <a:cs typeface="Calibri"/>
              </a:rPr>
              <a:t> </a:t>
            </a:r>
            <a:r>
              <a:rPr kumimoji="0" lang="en-US" sz="2400" b="1" i="1" u="none" strike="noStrike" kern="0" cap="none" spc="-9" normalizeH="0" baseline="0" noProof="0" dirty="0">
                <a:ln>
                  <a:noFill/>
                </a:ln>
                <a:solidFill>
                  <a:prstClr val="white"/>
                </a:solidFill>
                <a:effectLst/>
                <a:uLnTx/>
                <a:uFillTx/>
                <a:latin typeface="Calibri"/>
                <a:ea typeface="+mn-ea"/>
                <a:cs typeface="Calibri"/>
              </a:rPr>
              <a:t>format.</a:t>
            </a:r>
            <a:endParaRPr kumimoji="0" lang="en-US" sz="2400" b="1" i="1" u="none" strike="noStrike" kern="0" cap="none" spc="0" normalizeH="0" baseline="0" noProof="0" dirty="0">
              <a:ln>
                <a:noFill/>
              </a:ln>
              <a:solidFill>
                <a:prstClr val="white"/>
              </a:solidFill>
              <a:effectLst/>
              <a:uLnTx/>
              <a:uFillTx/>
              <a:latin typeface="Calibri"/>
              <a:ea typeface="+mn-ea"/>
              <a:cs typeface="Calibri"/>
            </a:endParaRPr>
          </a:p>
          <a:p>
            <a:pPr marL="177623" marR="5043" lvl="0" indent="-166977" algn="just" defTabSz="806867" rtl="0" eaLnBrk="1" fontAlgn="auto" latinLnBrk="0" hangingPunct="1">
              <a:lnSpc>
                <a:spcPct val="90200"/>
              </a:lnSpc>
              <a:spcBef>
                <a:spcPts val="697"/>
              </a:spcBef>
              <a:spcAft>
                <a:spcPts val="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It</a:t>
            </a:r>
            <a:r>
              <a:rPr kumimoji="0" lang="en-US" sz="2400" b="1" i="1" u="none" strike="noStrike" kern="0" cap="none" spc="3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refers</a:t>
            </a:r>
            <a:r>
              <a:rPr kumimoji="0" lang="en-US" sz="2400" b="1" i="1" u="none" strike="noStrike" kern="0" cap="none" spc="31"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to</a:t>
            </a:r>
            <a:r>
              <a:rPr kumimoji="0" lang="en-US" sz="2400" b="1" i="1" u="none" strike="noStrike" kern="0" cap="none" spc="3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highly</a:t>
            </a:r>
            <a:r>
              <a:rPr kumimoji="0" lang="en-US" sz="2400" b="1" i="1" u="none" strike="noStrike" kern="0" cap="none" spc="31"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organized</a:t>
            </a:r>
            <a:r>
              <a:rPr kumimoji="0" lang="en-US" sz="2400" b="1" i="1" u="none" strike="noStrike" kern="0" cap="none" spc="22"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information</a:t>
            </a:r>
            <a:r>
              <a:rPr kumimoji="0" lang="en-US" sz="2400" b="1" i="1" u="none" strike="noStrike" kern="0" cap="none" spc="26"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that</a:t>
            </a:r>
            <a:r>
              <a:rPr kumimoji="0" lang="en-US" sz="2400" b="1" i="1" u="none" strike="noStrike" kern="0" cap="none" spc="40"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can</a:t>
            </a:r>
            <a:r>
              <a:rPr kumimoji="0" lang="en-US" sz="2400" b="1" i="1" u="none" strike="noStrike" kern="0" cap="none" spc="3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be</a:t>
            </a:r>
            <a:r>
              <a:rPr kumimoji="0" lang="en-US" sz="2400" b="1" i="1" u="none" strike="noStrike" kern="0" cap="none" spc="3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readily</a:t>
            </a:r>
            <a:r>
              <a:rPr kumimoji="0" lang="en-US" sz="2400" b="1" i="1" u="none" strike="noStrike" kern="0" cap="none" spc="31" normalizeH="0" baseline="0" noProof="0" dirty="0">
                <a:ln>
                  <a:noFill/>
                </a:ln>
                <a:solidFill>
                  <a:prstClr val="white"/>
                </a:solidFill>
                <a:effectLst/>
                <a:uLnTx/>
                <a:uFillTx/>
                <a:latin typeface="Calibri"/>
                <a:ea typeface="+mn-ea"/>
                <a:cs typeface="Calibri"/>
              </a:rPr>
              <a:t>  </a:t>
            </a:r>
            <a:r>
              <a:rPr kumimoji="0" lang="en-US" sz="2400" b="1" i="1" u="none" strike="noStrike" kern="0" cap="none" spc="-22" normalizeH="0" baseline="0" noProof="0" dirty="0">
                <a:ln>
                  <a:noFill/>
                </a:ln>
                <a:solidFill>
                  <a:prstClr val="white"/>
                </a:solidFill>
                <a:effectLst/>
                <a:uLnTx/>
                <a:uFillTx/>
                <a:latin typeface="Calibri"/>
                <a:ea typeface="+mn-ea"/>
                <a:cs typeface="Calibri"/>
              </a:rPr>
              <a:t>and </a:t>
            </a:r>
            <a:r>
              <a:rPr kumimoji="0" lang="en-US" sz="2400" b="1" i="1" u="none" strike="noStrike" kern="0" cap="none" spc="0" normalizeH="0" baseline="0" noProof="0" dirty="0">
                <a:ln>
                  <a:noFill/>
                </a:ln>
                <a:solidFill>
                  <a:prstClr val="white"/>
                </a:solidFill>
                <a:effectLst/>
                <a:uLnTx/>
                <a:uFillTx/>
                <a:latin typeface="Calibri"/>
                <a:ea typeface="+mn-ea"/>
                <a:cs typeface="Calibri"/>
              </a:rPr>
              <a:t>seamlessly</a:t>
            </a:r>
            <a:r>
              <a:rPr kumimoji="0" lang="en-US" sz="2400" b="1" i="1" u="none" strike="noStrike" kern="0" cap="none" spc="379"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stored</a:t>
            </a:r>
            <a:r>
              <a:rPr kumimoji="0" lang="en-US" sz="2400" b="1" i="1" u="none" strike="noStrike" kern="0" cap="none" spc="397"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and</a:t>
            </a:r>
            <a:r>
              <a:rPr kumimoji="0" lang="en-US" sz="2400" b="1" i="1" u="none" strike="noStrike" kern="0" cap="none" spc="379"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accessed</a:t>
            </a:r>
            <a:r>
              <a:rPr kumimoji="0" lang="en-US" sz="2400" b="1" i="1" u="none" strike="noStrike" kern="0" cap="none" spc="375"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from</a:t>
            </a:r>
            <a:r>
              <a:rPr kumimoji="0" lang="en-US" sz="2400" b="1" i="1" u="none" strike="noStrike" kern="0" cap="none" spc="388"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a</a:t>
            </a:r>
            <a:r>
              <a:rPr kumimoji="0" lang="en-US" sz="2400" b="1" i="1" u="none" strike="noStrike" kern="0" cap="none" spc="393"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database</a:t>
            </a:r>
            <a:r>
              <a:rPr kumimoji="0" lang="en-US" sz="2400" b="1" i="1" u="none" strike="noStrike" kern="0" cap="none" spc="393"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by</a:t>
            </a:r>
            <a:r>
              <a:rPr kumimoji="0" lang="en-US" sz="2400" b="1" i="1" u="none" strike="noStrike" kern="0" cap="none" spc="379" normalizeH="0" baseline="0" noProof="0" dirty="0">
                <a:ln>
                  <a:noFill/>
                </a:ln>
                <a:solidFill>
                  <a:prstClr val="white"/>
                </a:solidFill>
                <a:effectLst/>
                <a:uLnTx/>
                <a:uFillTx/>
                <a:latin typeface="Calibri"/>
                <a:ea typeface="+mn-ea"/>
                <a:cs typeface="Calibri"/>
              </a:rPr>
              <a:t> </a:t>
            </a:r>
            <a:r>
              <a:rPr kumimoji="0" lang="en-US" sz="2400" b="1" i="1" u="none" strike="noStrike" kern="0" cap="none" spc="0" normalizeH="0" baseline="0" noProof="0" dirty="0">
                <a:ln>
                  <a:noFill/>
                </a:ln>
                <a:solidFill>
                  <a:prstClr val="white"/>
                </a:solidFill>
                <a:effectLst/>
                <a:uLnTx/>
                <a:uFillTx/>
                <a:latin typeface="Calibri"/>
                <a:ea typeface="+mn-ea"/>
                <a:cs typeface="Calibri"/>
              </a:rPr>
              <a:t>simple</a:t>
            </a:r>
            <a:r>
              <a:rPr kumimoji="0" lang="en-US" sz="2400" b="1" i="1" u="none" strike="noStrike" kern="0" cap="none" spc="375" normalizeH="0" baseline="0" noProof="0" dirty="0">
                <a:ln>
                  <a:noFill/>
                </a:ln>
                <a:solidFill>
                  <a:prstClr val="white"/>
                </a:solidFill>
                <a:effectLst/>
                <a:uLnTx/>
                <a:uFillTx/>
                <a:latin typeface="Calibri"/>
                <a:ea typeface="+mn-ea"/>
                <a:cs typeface="Calibri"/>
              </a:rPr>
              <a:t> </a:t>
            </a:r>
            <a:r>
              <a:rPr kumimoji="0" lang="en-US" sz="2400" b="1" i="1" u="none" strike="noStrike" kern="0" cap="none" spc="-9" normalizeH="0" baseline="0" noProof="0" dirty="0">
                <a:ln>
                  <a:noFill/>
                </a:ln>
                <a:solidFill>
                  <a:prstClr val="white"/>
                </a:solidFill>
                <a:effectLst/>
                <a:uLnTx/>
                <a:uFillTx/>
                <a:latin typeface="Calibri"/>
                <a:ea typeface="+mn-ea"/>
                <a:cs typeface="Calibri"/>
              </a:rPr>
              <a:t>search </a:t>
            </a:r>
            <a:r>
              <a:rPr kumimoji="0" lang="en-US" sz="2400" b="1" i="1" u="none" strike="noStrike" kern="0" cap="none" spc="0" normalizeH="0" baseline="0" noProof="0" dirty="0">
                <a:ln>
                  <a:noFill/>
                </a:ln>
                <a:solidFill>
                  <a:prstClr val="white"/>
                </a:solidFill>
                <a:effectLst/>
                <a:uLnTx/>
                <a:uFillTx/>
                <a:latin typeface="Calibri"/>
                <a:ea typeface="+mn-ea"/>
                <a:cs typeface="Calibri"/>
              </a:rPr>
              <a:t>engine</a:t>
            </a:r>
            <a:r>
              <a:rPr kumimoji="0" lang="en-US" sz="2400" b="1" i="1" u="none" strike="noStrike" kern="0" cap="none" spc="-26" normalizeH="0" baseline="0" noProof="0" dirty="0">
                <a:ln>
                  <a:noFill/>
                </a:ln>
                <a:solidFill>
                  <a:prstClr val="white"/>
                </a:solidFill>
                <a:effectLst/>
                <a:uLnTx/>
                <a:uFillTx/>
                <a:latin typeface="Calibri"/>
                <a:ea typeface="+mn-ea"/>
                <a:cs typeface="Calibri"/>
              </a:rPr>
              <a:t> </a:t>
            </a:r>
            <a:r>
              <a:rPr kumimoji="0" lang="en-US" sz="2400" b="1" i="1" u="none" strike="noStrike" kern="0" cap="none" spc="-9" normalizeH="0" baseline="0" noProof="0" dirty="0">
                <a:ln>
                  <a:noFill/>
                </a:ln>
                <a:solidFill>
                  <a:prstClr val="white"/>
                </a:solidFill>
                <a:effectLst/>
                <a:uLnTx/>
                <a:uFillTx/>
                <a:latin typeface="Calibri"/>
                <a:ea typeface="+mn-ea"/>
                <a:cs typeface="Calibri"/>
              </a:rPr>
              <a:t>algorithms.</a:t>
            </a:r>
            <a:endParaRPr kumimoji="0" lang="en-US" sz="2400" b="1" i="1" u="none" strike="noStrike" kern="0" cap="none" spc="0" normalizeH="0" baseline="0" noProof="0" dirty="0">
              <a:ln>
                <a:noFill/>
              </a:ln>
              <a:solidFill>
                <a:prstClr val="white"/>
              </a:solidFill>
              <a:effectLst/>
              <a:uLnTx/>
              <a:uFillTx/>
              <a:latin typeface="Calibri"/>
              <a:ea typeface="+mn-ea"/>
              <a:cs typeface="Calibri"/>
            </a:endParaRPr>
          </a:p>
          <a:p>
            <a:pPr marL="177623" marR="4483" lvl="0" indent="-166977" algn="just" defTabSz="806867" rtl="0" eaLnBrk="1" fontAlgn="auto" latinLnBrk="0" hangingPunct="1">
              <a:lnSpc>
                <a:spcPts val="2206"/>
              </a:lnSpc>
              <a:spcBef>
                <a:spcPts val="763"/>
              </a:spcBef>
              <a:spcAft>
                <a:spcPts val="0"/>
              </a:spcAft>
              <a:buClrTx/>
              <a:buSzTx/>
              <a:buFont typeface="Times New Roman"/>
              <a:buChar char="•"/>
              <a:tabLst>
                <a:tab pos="177623" algn="l"/>
              </a:tabLst>
              <a:defRPr/>
            </a:pPr>
            <a:r>
              <a:rPr kumimoji="0" sz="2400" b="1" i="1" u="none" strike="noStrike" kern="0" cap="none" spc="-9" normalizeH="0" baseline="0" noProof="0" dirty="0">
                <a:ln>
                  <a:noFill/>
                </a:ln>
                <a:solidFill>
                  <a:prstClr val="white"/>
                </a:solidFill>
                <a:effectLst/>
                <a:uLnTx/>
                <a:uFillTx/>
                <a:latin typeface="Calibri"/>
                <a:ea typeface="+mn-ea"/>
                <a:cs typeface="Calibri"/>
              </a:rPr>
              <a:t>Example-</a:t>
            </a:r>
            <a:r>
              <a:rPr kumimoji="0" sz="2400" b="1" i="1" u="none" strike="noStrike" kern="0" cap="none" spc="0" normalizeH="0" baseline="0" noProof="0" dirty="0">
                <a:ln>
                  <a:noFill/>
                </a:ln>
                <a:solidFill>
                  <a:prstClr val="white"/>
                </a:solidFill>
                <a:effectLst/>
                <a:uLnTx/>
                <a:uFillTx/>
                <a:latin typeface="Calibri"/>
                <a:ea typeface="+mn-ea"/>
                <a:cs typeface="Calibri"/>
              </a:rPr>
              <a:t>The</a:t>
            </a:r>
            <a:r>
              <a:rPr kumimoji="0" sz="2400" b="1" i="1" u="none" strike="noStrike" kern="0" cap="none" spc="291"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employee</a:t>
            </a:r>
            <a:r>
              <a:rPr kumimoji="0" sz="2400" b="1" i="1" u="none" strike="noStrike" kern="0" cap="none" spc="296"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table</a:t>
            </a:r>
            <a:r>
              <a:rPr kumimoji="0" sz="2400" b="1" i="1" u="none" strike="noStrike" kern="0" cap="none" spc="296"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in</a:t>
            </a:r>
            <a:r>
              <a:rPr kumimoji="0" sz="2400" b="1" i="1" u="none" strike="noStrike" kern="0" cap="none" spc="296"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a</a:t>
            </a:r>
            <a:r>
              <a:rPr kumimoji="0" sz="2400" b="1" i="1" u="none" strike="noStrike" kern="0" cap="none" spc="291"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company</a:t>
            </a:r>
            <a:r>
              <a:rPr kumimoji="0" sz="2400" b="1" i="1" u="none" strike="noStrike" kern="0" cap="none" spc="300"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database</a:t>
            </a:r>
            <a:r>
              <a:rPr kumimoji="0" sz="2400" b="1" i="1" u="none" strike="noStrike" kern="0" cap="none" spc="304"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will</a:t>
            </a:r>
            <a:r>
              <a:rPr kumimoji="0" sz="2400" b="1" i="1" u="none" strike="noStrike" kern="0" cap="none" spc="291" normalizeH="0" baseline="0" noProof="0" dirty="0">
                <a:ln>
                  <a:noFill/>
                </a:ln>
                <a:solidFill>
                  <a:prstClr val="white"/>
                </a:solidFill>
                <a:effectLst/>
                <a:uLnTx/>
                <a:uFillTx/>
                <a:latin typeface="Calibri"/>
                <a:ea typeface="+mn-ea"/>
                <a:cs typeface="Calibri"/>
              </a:rPr>
              <a:t>  </a:t>
            </a:r>
            <a:r>
              <a:rPr kumimoji="0" sz="2400" b="1" i="1" u="none" strike="noStrike" kern="0" cap="none" spc="-22" normalizeH="0" baseline="0" noProof="0" dirty="0">
                <a:ln>
                  <a:noFill/>
                </a:ln>
                <a:solidFill>
                  <a:prstClr val="white"/>
                </a:solidFill>
                <a:effectLst/>
                <a:uLnTx/>
                <a:uFillTx/>
                <a:latin typeface="Calibri"/>
                <a:ea typeface="+mn-ea"/>
                <a:cs typeface="Calibri"/>
              </a:rPr>
              <a:t>be </a:t>
            </a:r>
            <a:r>
              <a:rPr kumimoji="0" sz="2400" b="1" i="1" u="none" strike="noStrike" kern="0" cap="none" spc="0" normalizeH="0" baseline="0" noProof="0" dirty="0">
                <a:ln>
                  <a:noFill/>
                </a:ln>
                <a:solidFill>
                  <a:prstClr val="white"/>
                </a:solidFill>
                <a:effectLst/>
                <a:uLnTx/>
                <a:uFillTx/>
                <a:latin typeface="Calibri"/>
                <a:ea typeface="+mn-ea"/>
                <a:cs typeface="Calibri"/>
              </a:rPr>
              <a:t>structured</a:t>
            </a:r>
            <a:r>
              <a:rPr kumimoji="0" sz="2400" b="1" i="1" u="none" strike="noStrike" kern="0" cap="none" spc="106"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as</a:t>
            </a:r>
            <a:r>
              <a:rPr kumimoji="0" sz="2400" b="1" i="1" u="none" strike="noStrike" kern="0" cap="none" spc="97"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the</a:t>
            </a:r>
            <a:r>
              <a:rPr kumimoji="0" sz="2400" b="1" i="1" u="none" strike="noStrike" kern="0" cap="none" spc="101"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employee</a:t>
            </a:r>
            <a:r>
              <a:rPr kumimoji="0" sz="2400" b="1" i="1" u="none" strike="noStrike" kern="0" cap="none" spc="124"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details,</a:t>
            </a:r>
            <a:r>
              <a:rPr kumimoji="0" sz="2400" b="1" i="1" u="none" strike="noStrike" kern="0" cap="none" spc="101"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their</a:t>
            </a:r>
            <a:r>
              <a:rPr kumimoji="0" sz="2400" b="1" i="1" u="none" strike="noStrike" kern="0" cap="none" spc="119"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job</a:t>
            </a:r>
            <a:r>
              <a:rPr kumimoji="0" sz="2400" b="1" i="1" u="none" strike="noStrike" kern="0" cap="none" spc="110"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positions,</a:t>
            </a:r>
            <a:r>
              <a:rPr kumimoji="0" sz="2400" b="1" i="1" u="none" strike="noStrike" kern="0" cap="none" spc="97"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their</a:t>
            </a:r>
            <a:r>
              <a:rPr kumimoji="0" sz="2400" b="1" i="1" u="none" strike="noStrike" kern="0" cap="none" spc="101" normalizeH="0" baseline="0" noProof="0" dirty="0">
                <a:ln>
                  <a:noFill/>
                </a:ln>
                <a:solidFill>
                  <a:prstClr val="white"/>
                </a:solidFill>
                <a:effectLst/>
                <a:uLnTx/>
                <a:uFillTx/>
                <a:latin typeface="Calibri"/>
                <a:ea typeface="+mn-ea"/>
                <a:cs typeface="Calibri"/>
              </a:rPr>
              <a:t> </a:t>
            </a:r>
            <a:r>
              <a:rPr kumimoji="0" sz="2400" b="1" i="1" u="none" strike="noStrike" kern="0" cap="none" spc="-9" normalizeH="0" baseline="0" noProof="0" dirty="0">
                <a:ln>
                  <a:noFill/>
                </a:ln>
                <a:solidFill>
                  <a:prstClr val="white"/>
                </a:solidFill>
                <a:effectLst/>
                <a:uLnTx/>
                <a:uFillTx/>
                <a:latin typeface="Calibri"/>
                <a:ea typeface="+mn-ea"/>
                <a:cs typeface="Calibri"/>
              </a:rPr>
              <a:t>salaries, </a:t>
            </a:r>
            <a:r>
              <a:rPr kumimoji="0" sz="2400" b="1" i="1" u="none" strike="noStrike" kern="0" cap="none" spc="0" normalizeH="0" baseline="0" noProof="0" dirty="0">
                <a:ln>
                  <a:noFill/>
                </a:ln>
                <a:solidFill>
                  <a:prstClr val="white"/>
                </a:solidFill>
                <a:effectLst/>
                <a:uLnTx/>
                <a:uFillTx/>
                <a:latin typeface="Calibri"/>
                <a:ea typeface="+mn-ea"/>
                <a:cs typeface="Calibri"/>
              </a:rPr>
              <a:t>etc.,</a:t>
            </a:r>
            <a:r>
              <a:rPr kumimoji="0" sz="2400" b="1" i="1" u="none" strike="noStrike" kern="0" cap="none" spc="-57"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will</a:t>
            </a:r>
            <a:r>
              <a:rPr kumimoji="0" sz="2400" b="1" i="1" u="none" strike="noStrike" kern="0" cap="none" spc="-13"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be</a:t>
            </a:r>
            <a:r>
              <a:rPr kumimoji="0" sz="2400" b="1" i="1" u="none" strike="noStrike" kern="0" cap="none" spc="-31"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present</a:t>
            </a:r>
            <a:r>
              <a:rPr kumimoji="0" sz="2400" b="1" i="1" u="none" strike="noStrike" kern="0" cap="none" spc="-9"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in</a:t>
            </a:r>
            <a:r>
              <a:rPr kumimoji="0" sz="2400" b="1" i="1" u="none" strike="noStrike" kern="0" cap="none" spc="-22" normalizeH="0" baseline="0" noProof="0" dirty="0">
                <a:ln>
                  <a:noFill/>
                </a:ln>
                <a:solidFill>
                  <a:prstClr val="white"/>
                </a:solidFill>
                <a:effectLst/>
                <a:uLnTx/>
                <a:uFillTx/>
                <a:latin typeface="Calibri"/>
                <a:ea typeface="+mn-ea"/>
                <a:cs typeface="Calibri"/>
              </a:rPr>
              <a:t> </a:t>
            </a:r>
            <a:r>
              <a:rPr kumimoji="0" sz="2400" b="1" i="1" u="none" strike="noStrike" kern="0" cap="none" spc="0" normalizeH="0" baseline="0" noProof="0" dirty="0">
                <a:ln>
                  <a:noFill/>
                </a:ln>
                <a:solidFill>
                  <a:prstClr val="white"/>
                </a:solidFill>
                <a:effectLst/>
                <a:uLnTx/>
                <a:uFillTx/>
                <a:latin typeface="Calibri"/>
                <a:ea typeface="+mn-ea"/>
                <a:cs typeface="Calibri"/>
              </a:rPr>
              <a:t>an</a:t>
            </a:r>
            <a:r>
              <a:rPr kumimoji="0" sz="2400" b="1" i="1" u="none" strike="noStrike" kern="0" cap="none" spc="-26" normalizeH="0" baseline="0" noProof="0" dirty="0">
                <a:ln>
                  <a:noFill/>
                </a:ln>
                <a:solidFill>
                  <a:prstClr val="white"/>
                </a:solidFill>
                <a:effectLst/>
                <a:uLnTx/>
                <a:uFillTx/>
                <a:latin typeface="Calibri"/>
                <a:ea typeface="+mn-ea"/>
                <a:cs typeface="Calibri"/>
              </a:rPr>
              <a:t> </a:t>
            </a:r>
            <a:r>
              <a:rPr kumimoji="0" sz="2400" b="1" i="1" u="none" strike="noStrike" kern="0" cap="none" spc="-9" normalizeH="0" baseline="0" noProof="0" dirty="0">
                <a:ln>
                  <a:noFill/>
                </a:ln>
                <a:solidFill>
                  <a:prstClr val="white"/>
                </a:solidFill>
                <a:effectLst/>
                <a:uLnTx/>
                <a:uFillTx/>
                <a:latin typeface="Calibri"/>
                <a:ea typeface="+mn-ea"/>
                <a:cs typeface="Calibri"/>
              </a:rPr>
              <a:t>organized</a:t>
            </a:r>
            <a:r>
              <a:rPr kumimoji="0" sz="2400" b="1" i="1" u="none" strike="noStrike" kern="0" cap="none" spc="-44" normalizeH="0" baseline="0" noProof="0" dirty="0">
                <a:ln>
                  <a:noFill/>
                </a:ln>
                <a:solidFill>
                  <a:prstClr val="white"/>
                </a:solidFill>
                <a:effectLst/>
                <a:uLnTx/>
                <a:uFillTx/>
                <a:latin typeface="Calibri"/>
                <a:ea typeface="+mn-ea"/>
                <a:cs typeface="Calibri"/>
              </a:rPr>
              <a:t> </a:t>
            </a:r>
            <a:r>
              <a:rPr kumimoji="0" sz="2400" b="1" i="1" u="none" strike="noStrike" kern="0" cap="none" spc="-9" normalizeH="0" baseline="0" noProof="0" dirty="0">
                <a:ln>
                  <a:noFill/>
                </a:ln>
                <a:solidFill>
                  <a:prstClr val="white"/>
                </a:solidFill>
                <a:effectLst/>
                <a:uLnTx/>
                <a:uFillTx/>
                <a:latin typeface="Calibri"/>
                <a:ea typeface="+mn-ea"/>
                <a:cs typeface="Calibri"/>
              </a:rPr>
              <a:t>manner.</a:t>
            </a:r>
            <a:endParaRPr kumimoji="0" sz="2400" b="1" i="1" u="none" strike="noStrike" kern="0" cap="none" spc="0" normalizeH="0" baseline="0" noProof="0" dirty="0">
              <a:ln>
                <a:noFill/>
              </a:ln>
              <a:solidFill>
                <a:prstClr val="white"/>
              </a:solidFill>
              <a:effectLst/>
              <a:uLnTx/>
              <a:uFillTx/>
              <a:latin typeface="Calibri"/>
              <a:ea typeface="+mn-ea"/>
              <a:cs typeface="Calibri"/>
            </a:endParaRPr>
          </a:p>
        </p:txBody>
      </p:sp>
      <p:sp>
        <p:nvSpPr>
          <p:cNvPr id="7" name="TextBox 6">
            <a:extLst>
              <a:ext uri="{FF2B5EF4-FFF2-40B4-BE49-F238E27FC236}">
                <a16:creationId xmlns:a16="http://schemas.microsoft.com/office/drawing/2014/main" id="{6369837D-207C-313F-6C0B-F6595521EB6A}"/>
              </a:ext>
            </a:extLst>
          </p:cNvPr>
          <p:cNvSpPr txBox="1"/>
          <p:nvPr/>
        </p:nvSpPr>
        <p:spPr>
          <a:xfrm>
            <a:off x="3363314" y="1294434"/>
            <a:ext cx="6101254" cy="412292"/>
          </a:xfrm>
          <a:prstGeom prst="rect">
            <a:avLst/>
          </a:prstGeom>
          <a:noFill/>
        </p:spPr>
        <p:txBody>
          <a:bodyPr wrap="square">
            <a:spAutoFit/>
          </a:bodyPr>
          <a:lstStyle/>
          <a:p>
            <a:pPr marL="10646" marR="5603" lvl="0" indent="0" algn="ctr" defTabSz="806867" rtl="0" eaLnBrk="1" fontAlgn="auto" latinLnBrk="0" hangingPunct="1">
              <a:lnSpc>
                <a:spcPts val="2206"/>
              </a:lnSpc>
              <a:spcBef>
                <a:spcPts val="366"/>
              </a:spcBef>
              <a:spcAft>
                <a:spcPts val="0"/>
              </a:spcAft>
              <a:buClrTx/>
              <a:buSzTx/>
              <a:buFontTx/>
              <a:buNone/>
              <a:tabLst>
                <a:tab pos="177623" algn="l"/>
              </a:tabLst>
              <a:defRPr/>
            </a:pPr>
            <a:r>
              <a:rPr kumimoji="0" lang="en-US" sz="3200" b="1" i="0" u="none" strike="noStrike" kern="0" cap="none" spc="0" normalizeH="0" baseline="0" noProof="0" dirty="0">
                <a:ln>
                  <a:noFill/>
                </a:ln>
                <a:solidFill>
                  <a:prstClr val="white"/>
                </a:solidFill>
                <a:effectLst/>
                <a:uLnTx/>
                <a:uFillTx/>
                <a:latin typeface="Calibri"/>
                <a:ea typeface="+mn-ea"/>
                <a:cs typeface="Calibri"/>
              </a:rPr>
              <a:t>Structured</a:t>
            </a:r>
            <a:r>
              <a:rPr kumimoji="0" lang="en-US" sz="3200" b="1" i="0" u="none" strike="noStrike" kern="0" cap="none" spc="93" normalizeH="0" baseline="0" noProof="0" dirty="0">
                <a:ln>
                  <a:noFill/>
                </a:ln>
                <a:solidFill>
                  <a:prstClr val="white"/>
                </a:solidFill>
                <a:effectLst/>
                <a:uLnTx/>
                <a:uFillTx/>
                <a:latin typeface="Calibri"/>
                <a:ea typeface="+mn-ea"/>
                <a:cs typeface="Calibri"/>
              </a:rPr>
              <a:t> </a:t>
            </a:r>
            <a:r>
              <a:rPr kumimoji="0" lang="en-US" sz="3200" b="1" i="0" u="none" strike="noStrike" kern="0" cap="none" spc="-18" normalizeH="0" baseline="0" noProof="0" dirty="0">
                <a:ln>
                  <a:noFill/>
                </a:ln>
                <a:solidFill>
                  <a:prstClr val="white"/>
                </a:solidFill>
                <a:effectLst/>
                <a:uLnTx/>
                <a:uFillTx/>
                <a:latin typeface="Calibri"/>
                <a:ea typeface="+mn-ea"/>
                <a:cs typeface="Calibri"/>
              </a:rPr>
              <a:t>data</a:t>
            </a:r>
          </a:p>
        </p:txBody>
      </p:sp>
      <p:pic>
        <p:nvPicPr>
          <p:cNvPr id="10242" name="Picture 2" descr="Microsoft Office training: Database in Access - Create a database in Access  - Microsoft Access training">
            <a:extLst>
              <a:ext uri="{FF2B5EF4-FFF2-40B4-BE49-F238E27FC236}">
                <a16:creationId xmlns:a16="http://schemas.microsoft.com/office/drawing/2014/main" id="{FB267570-E5BA-6D28-FBD6-24DFAB547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1" t="40803"/>
          <a:stretch/>
        </p:blipFill>
        <p:spPr bwMode="auto">
          <a:xfrm>
            <a:off x="866636" y="4221210"/>
            <a:ext cx="10018379" cy="2487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9DB425-DE20-B429-BF40-70282750DF3C}"/>
              </a:ext>
            </a:extLst>
          </p:cNvPr>
          <p:cNvSpPr>
            <a:spLocks noGrp="1"/>
          </p:cNvSpPr>
          <p:nvPr>
            <p:ph idx="1"/>
          </p:nvPr>
        </p:nvSpPr>
        <p:spPr>
          <a:xfrm>
            <a:off x="698500" y="186989"/>
            <a:ext cx="10515600" cy="4351338"/>
          </a:xfrm>
        </p:spPr>
        <p:txBody>
          <a:bodyPr/>
          <a:lstStyle/>
          <a:p>
            <a:r>
              <a:rPr lang="en-US" b="1" dirty="0"/>
              <a:t>RGB images vs grayscale images</a:t>
            </a:r>
          </a:p>
          <a:p>
            <a:r>
              <a:rPr lang="en-US" dirty="0"/>
              <a:t>It is important to distinguish between RGB images and grayscale images. </a:t>
            </a:r>
          </a:p>
          <a:p>
            <a:r>
              <a:rPr lang="en-US" dirty="0"/>
              <a:t>An RGB image has three color channels: Red channel, Green channel and Blue channel. However, a grayscale image has just one channel</a:t>
            </a:r>
          </a:p>
          <a:p>
            <a:endParaRPr lang="en-US" dirty="0"/>
          </a:p>
        </p:txBody>
      </p:sp>
      <p:pic>
        <p:nvPicPr>
          <p:cNvPr id="2050" name="Picture 2" descr="Image of Abraham Lincoln as a matrix of pixel values | Download Scientific  Diagram">
            <a:extLst>
              <a:ext uri="{FF2B5EF4-FFF2-40B4-BE49-F238E27FC236}">
                <a16:creationId xmlns:a16="http://schemas.microsoft.com/office/drawing/2014/main" id="{DAFA79AF-68A1-8B7C-DB6F-29EB858ED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16" y="2652105"/>
            <a:ext cx="9083787" cy="37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351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13D21-2B12-6F7B-7F17-2430DB64C500}"/>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E1EE963B-6F24-CA47-48CD-5BCFBB6EEFB6}"/>
              </a:ext>
            </a:extLst>
          </p:cNvPr>
          <p:cNvSpPr txBox="1">
            <a:spLocks noGrp="1"/>
          </p:cNvSpPr>
          <p:nvPr>
            <p:ph type="sldNum" sz="quarter" idx="7"/>
          </p:nvPr>
        </p:nvSpPr>
        <p:spPr>
          <a:xfrm>
            <a:off x="11092147" y="5634822"/>
            <a:ext cx="233217" cy="116379"/>
          </a:xfrm>
          <a:prstGeom prst="rect">
            <a:avLst/>
          </a:prstGeom>
        </p:spPr>
        <p:txBody>
          <a:bodyPr vert="horz" wrap="square" lIns="0" tIns="0" rIns="0" bIns="0" rtlCol="0">
            <a:spAutoFit/>
          </a:bodyPr>
          <a:lstStyle>
            <a:defPPr>
              <a:defRPr lang="en-US"/>
            </a:defPPr>
            <a:lvl1pPr marL="0" algn="l" defTabSz="914400" rtl="0" eaLnBrk="1" latinLnBrk="0" hangingPunct="1">
              <a:defRPr sz="882"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7239" marR="0" lvl="0" indent="0" algn="l" defTabSz="806867" rtl="0" eaLnBrk="1" fontAlgn="auto" latinLnBrk="0" hangingPunct="1">
              <a:lnSpc>
                <a:spcPts val="935"/>
              </a:lnSpc>
              <a:spcBef>
                <a:spcPts val="0"/>
              </a:spcBef>
              <a:spcAft>
                <a:spcPts val="0"/>
              </a:spcAft>
              <a:buClrTx/>
              <a:buSzTx/>
              <a:buFontTx/>
              <a:buNone/>
              <a:tabLst/>
              <a:defRPr/>
            </a:pPr>
            <a:fld id="{81D60167-4931-47E6-BA6A-407CBD079E47}" type="slidenum">
              <a:rPr kumimoji="0" lang="en-US" sz="882" b="0" i="0" u="none" strike="noStrike" kern="1200" cap="none" spc="-44" normalizeH="0" baseline="0" noProof="0" smtClean="0">
                <a:ln>
                  <a:noFill/>
                </a:ln>
                <a:solidFill>
                  <a:srgbClr val="898989"/>
                </a:solidFill>
                <a:effectLst/>
                <a:uLnTx/>
                <a:uFillTx/>
                <a:latin typeface="Calibri"/>
                <a:ea typeface="+mn-ea"/>
                <a:cs typeface="Calibri"/>
              </a:rPr>
              <a:pPr marL="67239" marR="0" lvl="0" indent="0" algn="l" defTabSz="806867" rtl="0" eaLnBrk="1" fontAlgn="auto" latinLnBrk="0" hangingPunct="1">
                <a:lnSpc>
                  <a:spcPts val="935"/>
                </a:lnSpc>
                <a:spcBef>
                  <a:spcPts val="0"/>
                </a:spcBef>
                <a:spcAft>
                  <a:spcPts val="0"/>
                </a:spcAft>
                <a:buClrTx/>
                <a:buSzTx/>
                <a:buFontTx/>
                <a:buNone/>
                <a:tabLst/>
                <a:defRPr/>
              </a:pPr>
              <a:t>30</a:t>
            </a:fld>
            <a:endParaRPr kumimoji="0" sz="882" b="0" i="0" u="none" strike="noStrike" kern="0" cap="none" spc="-22" normalizeH="0" baseline="0" noProof="0" dirty="0">
              <a:ln>
                <a:noFill/>
              </a:ln>
              <a:solidFill>
                <a:srgbClr val="898989"/>
              </a:solidFill>
              <a:effectLst/>
              <a:uLnTx/>
              <a:uFillTx/>
              <a:latin typeface="Calibri"/>
              <a:ea typeface="+mn-ea"/>
              <a:cs typeface="Calibri"/>
            </a:endParaRPr>
          </a:p>
        </p:txBody>
      </p:sp>
      <p:sp>
        <p:nvSpPr>
          <p:cNvPr id="2" name="object 2">
            <a:extLst>
              <a:ext uri="{FF2B5EF4-FFF2-40B4-BE49-F238E27FC236}">
                <a16:creationId xmlns:a16="http://schemas.microsoft.com/office/drawing/2014/main" id="{281AC9DF-1C88-53BD-9555-52A727CE091C}"/>
              </a:ext>
            </a:extLst>
          </p:cNvPr>
          <p:cNvSpPr txBox="1">
            <a:spLocks noGrp="1"/>
          </p:cNvSpPr>
          <p:nvPr>
            <p:ph type="title"/>
          </p:nvPr>
        </p:nvSpPr>
        <p:spPr>
          <a:xfrm>
            <a:off x="352215" y="223061"/>
            <a:ext cx="8987118" cy="624673"/>
          </a:xfrm>
          <a:prstGeom prst="rect">
            <a:avLst/>
          </a:prstGeom>
        </p:spPr>
        <p:txBody>
          <a:bodyPr vert="horz" wrap="square" lIns="0" tIns="15128" rIns="0" bIns="0" rtlCol="0">
            <a:spAutoFit/>
          </a:bodyPr>
          <a:lstStyle/>
          <a:p>
            <a:pPr marL="11206">
              <a:spcBef>
                <a:spcPts val="119"/>
              </a:spcBef>
            </a:pPr>
            <a:endParaRPr spc="-9" dirty="0"/>
          </a:p>
        </p:txBody>
      </p:sp>
      <p:sp>
        <p:nvSpPr>
          <p:cNvPr id="5" name="Rectangle 4">
            <a:extLst>
              <a:ext uri="{FF2B5EF4-FFF2-40B4-BE49-F238E27FC236}">
                <a16:creationId xmlns:a16="http://schemas.microsoft.com/office/drawing/2014/main" id="{0E32CE48-F66D-DCD2-77EE-1E88466EC9AE}"/>
              </a:ext>
            </a:extLst>
          </p:cNvPr>
          <p:cNvSpPr/>
          <p:nvPr/>
        </p:nvSpPr>
        <p:spPr>
          <a:xfrm>
            <a:off x="-2" y="1324303"/>
            <a:ext cx="7756219" cy="469491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object 3">
            <a:extLst>
              <a:ext uri="{FF2B5EF4-FFF2-40B4-BE49-F238E27FC236}">
                <a16:creationId xmlns:a16="http://schemas.microsoft.com/office/drawing/2014/main" id="{C0C2CE42-3C37-BBC4-278B-6B433C5EF1AE}"/>
              </a:ext>
            </a:extLst>
          </p:cNvPr>
          <p:cNvSpPr txBox="1"/>
          <p:nvPr/>
        </p:nvSpPr>
        <p:spPr>
          <a:xfrm>
            <a:off x="352215" y="2481681"/>
            <a:ext cx="6600377" cy="3212376"/>
          </a:xfrm>
          <a:prstGeom prst="rect">
            <a:avLst/>
          </a:prstGeom>
        </p:spPr>
        <p:txBody>
          <a:bodyPr vert="horz" wrap="square" lIns="0" tIns="46504" rIns="0" bIns="0" rtlCol="0">
            <a:spAutoFit/>
          </a:bodyPr>
          <a:lstStyle/>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Refers to the data that lack any specific form or structure whatsoever. </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This	makes it very difficult and time-consuming analyze unstructured data.</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Stored in data lakes, NoSQL (Not Only Structured Query Language) databases, or cloud-based systems.</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Free-form or undefined format (e.g., text, images, videos, audio).</a:t>
            </a:r>
          </a:p>
        </p:txBody>
      </p:sp>
      <p:sp>
        <p:nvSpPr>
          <p:cNvPr id="7" name="TextBox 6">
            <a:extLst>
              <a:ext uri="{FF2B5EF4-FFF2-40B4-BE49-F238E27FC236}">
                <a16:creationId xmlns:a16="http://schemas.microsoft.com/office/drawing/2014/main" id="{1F1B7EB1-EA15-3B52-90F3-74A80A5C7061}"/>
              </a:ext>
            </a:extLst>
          </p:cNvPr>
          <p:cNvSpPr txBox="1"/>
          <p:nvPr/>
        </p:nvSpPr>
        <p:spPr>
          <a:xfrm>
            <a:off x="851338" y="1696846"/>
            <a:ext cx="6101254" cy="412292"/>
          </a:xfrm>
          <a:prstGeom prst="rect">
            <a:avLst/>
          </a:prstGeom>
          <a:noFill/>
        </p:spPr>
        <p:txBody>
          <a:bodyPr wrap="square">
            <a:spAutoFit/>
          </a:bodyPr>
          <a:lstStyle/>
          <a:p>
            <a:pPr marL="10646" marR="5603" lvl="0" indent="0" algn="ctr" defTabSz="806867" rtl="0" eaLnBrk="1" fontAlgn="auto" latinLnBrk="0" hangingPunct="1">
              <a:lnSpc>
                <a:spcPts val="2206"/>
              </a:lnSpc>
              <a:spcBef>
                <a:spcPts val="366"/>
              </a:spcBef>
              <a:spcAft>
                <a:spcPts val="0"/>
              </a:spcAft>
              <a:buClrTx/>
              <a:buSzTx/>
              <a:buFontTx/>
              <a:buNone/>
              <a:tabLst>
                <a:tab pos="177623" algn="l"/>
              </a:tabLst>
              <a:defRPr/>
            </a:pPr>
            <a:r>
              <a:rPr kumimoji="0" lang="en-US" sz="3200" b="1" i="0" u="none" strike="noStrike" kern="0" cap="none" spc="0" normalizeH="0" baseline="0" noProof="0" dirty="0">
                <a:ln>
                  <a:noFill/>
                </a:ln>
                <a:solidFill>
                  <a:prstClr val="white"/>
                </a:solidFill>
                <a:effectLst/>
                <a:uLnTx/>
                <a:uFillTx/>
                <a:latin typeface="Calibri"/>
                <a:ea typeface="+mn-ea"/>
                <a:cs typeface="Calibri"/>
              </a:rPr>
              <a:t>Unstructured</a:t>
            </a:r>
            <a:r>
              <a:rPr kumimoji="0" lang="en-US" sz="3200" b="1" i="0" u="none" strike="noStrike" kern="0" cap="none" spc="93" normalizeH="0" baseline="0" noProof="0" dirty="0">
                <a:ln>
                  <a:noFill/>
                </a:ln>
                <a:solidFill>
                  <a:prstClr val="white"/>
                </a:solidFill>
                <a:effectLst/>
                <a:uLnTx/>
                <a:uFillTx/>
                <a:latin typeface="Calibri"/>
                <a:ea typeface="+mn-ea"/>
                <a:cs typeface="Calibri"/>
              </a:rPr>
              <a:t> </a:t>
            </a:r>
            <a:r>
              <a:rPr kumimoji="0" lang="en-US" sz="3200" b="1" i="0" u="none" strike="noStrike" kern="0" cap="none" spc="-18" normalizeH="0" baseline="0" noProof="0" dirty="0">
                <a:ln>
                  <a:noFill/>
                </a:ln>
                <a:solidFill>
                  <a:prstClr val="white"/>
                </a:solidFill>
                <a:effectLst/>
                <a:uLnTx/>
                <a:uFillTx/>
                <a:latin typeface="Calibri"/>
                <a:ea typeface="+mn-ea"/>
                <a:cs typeface="Calibri"/>
              </a:rPr>
              <a:t>data</a:t>
            </a:r>
          </a:p>
        </p:txBody>
      </p:sp>
      <p:pic>
        <p:nvPicPr>
          <p:cNvPr id="11266" name="Picture 2" descr="Prompting to Extract Structured Data From Unstructured Data | by Thomas  Czerny | Medium">
            <a:extLst>
              <a:ext uri="{FF2B5EF4-FFF2-40B4-BE49-F238E27FC236}">
                <a16:creationId xmlns:a16="http://schemas.microsoft.com/office/drawing/2014/main" id="{C988D073-6DF6-E6C8-7748-98BDB78C62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8" r="51121" b="15381"/>
          <a:stretch/>
        </p:blipFill>
        <p:spPr bwMode="auto">
          <a:xfrm>
            <a:off x="8434662" y="145760"/>
            <a:ext cx="2604387" cy="230760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What's Hiding in Your Unstructured Data? - ORI">
            <a:extLst>
              <a:ext uri="{FF2B5EF4-FFF2-40B4-BE49-F238E27FC236}">
                <a16:creationId xmlns:a16="http://schemas.microsoft.com/office/drawing/2014/main" id="{61795368-0EEE-D7A3-4E84-65E028910E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207" t="18875" r="9494" b="15402"/>
          <a:stretch/>
        </p:blipFill>
        <p:spPr bwMode="auto">
          <a:xfrm>
            <a:off x="8434662" y="2571550"/>
            <a:ext cx="2774093" cy="410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1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ructured-vs-Unstructured Data">
            <a:extLst>
              <a:ext uri="{FF2B5EF4-FFF2-40B4-BE49-F238E27FC236}">
                <a16:creationId xmlns:a16="http://schemas.microsoft.com/office/drawing/2014/main" id="{BE28DA4D-5AD6-1A22-DD12-6BCE30E75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6400" y="1207008"/>
            <a:ext cx="6560820" cy="23618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A3E90F-3915-C6A5-48D4-DD5BDC91123B}"/>
              </a:ext>
            </a:extLst>
          </p:cNvPr>
          <p:cNvPicPr>
            <a:picLocks noChangeAspect="1"/>
          </p:cNvPicPr>
          <p:nvPr/>
        </p:nvPicPr>
        <p:blipFill>
          <a:blip r:embed="rId3"/>
          <a:stretch>
            <a:fillRect/>
          </a:stretch>
        </p:blipFill>
        <p:spPr>
          <a:xfrm>
            <a:off x="2209800" y="811456"/>
            <a:ext cx="7772400" cy="5235087"/>
          </a:xfrm>
          <a:prstGeom prst="rect">
            <a:avLst/>
          </a:prstGeom>
        </p:spPr>
      </p:pic>
    </p:spTree>
    <p:extLst>
      <p:ext uri="{BB962C8B-B14F-4D97-AF65-F5344CB8AC3E}">
        <p14:creationId xmlns:p14="http://schemas.microsoft.com/office/powerpoint/2010/main" val="3004971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810EA-0714-700B-B644-B46A27EE1118}"/>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8CBCF7CB-7914-3E33-551D-83658A2200BB}"/>
              </a:ext>
            </a:extLst>
          </p:cNvPr>
          <p:cNvSpPr txBox="1">
            <a:spLocks noGrp="1"/>
          </p:cNvSpPr>
          <p:nvPr>
            <p:ph type="sldNum" sz="quarter" idx="7"/>
          </p:nvPr>
        </p:nvSpPr>
        <p:spPr>
          <a:xfrm>
            <a:off x="11092147" y="5634822"/>
            <a:ext cx="233217" cy="116379"/>
          </a:xfrm>
          <a:prstGeom prst="rect">
            <a:avLst/>
          </a:prstGeom>
        </p:spPr>
        <p:txBody>
          <a:bodyPr vert="horz" wrap="square" lIns="0" tIns="0" rIns="0" bIns="0" rtlCol="0">
            <a:spAutoFit/>
          </a:bodyPr>
          <a:lstStyle>
            <a:defPPr>
              <a:defRPr lang="en-US"/>
            </a:defPPr>
            <a:lvl1pPr marL="0" algn="l" defTabSz="914400" rtl="0" eaLnBrk="1" latinLnBrk="0" hangingPunct="1">
              <a:defRPr sz="882"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7239" marR="0" lvl="0" indent="0" algn="l" defTabSz="806867" rtl="0" eaLnBrk="1" fontAlgn="auto" latinLnBrk="0" hangingPunct="1">
              <a:lnSpc>
                <a:spcPts val="935"/>
              </a:lnSpc>
              <a:spcBef>
                <a:spcPts val="0"/>
              </a:spcBef>
              <a:spcAft>
                <a:spcPts val="0"/>
              </a:spcAft>
              <a:buClrTx/>
              <a:buSzTx/>
              <a:buFontTx/>
              <a:buNone/>
              <a:tabLst/>
              <a:defRPr/>
            </a:pPr>
            <a:fld id="{81D60167-4931-47E6-BA6A-407CBD079E47}" type="slidenum">
              <a:rPr kumimoji="0" lang="en-US" sz="882" b="0" i="0" u="none" strike="noStrike" kern="1200" cap="none" spc="-44" normalizeH="0" baseline="0" noProof="0" smtClean="0">
                <a:ln>
                  <a:noFill/>
                </a:ln>
                <a:solidFill>
                  <a:srgbClr val="898989"/>
                </a:solidFill>
                <a:effectLst/>
                <a:uLnTx/>
                <a:uFillTx/>
                <a:latin typeface="Calibri"/>
                <a:ea typeface="+mn-ea"/>
                <a:cs typeface="Calibri"/>
              </a:rPr>
              <a:pPr marL="67239" marR="0" lvl="0" indent="0" algn="l" defTabSz="806867" rtl="0" eaLnBrk="1" fontAlgn="auto" latinLnBrk="0" hangingPunct="1">
                <a:lnSpc>
                  <a:spcPts val="935"/>
                </a:lnSpc>
                <a:spcBef>
                  <a:spcPts val="0"/>
                </a:spcBef>
                <a:spcAft>
                  <a:spcPts val="0"/>
                </a:spcAft>
                <a:buClrTx/>
                <a:buSzTx/>
                <a:buFontTx/>
                <a:buNone/>
                <a:tabLst/>
                <a:defRPr/>
              </a:pPr>
              <a:t>32</a:t>
            </a:fld>
            <a:endParaRPr kumimoji="0" sz="882" b="0" i="0" u="none" strike="noStrike" kern="0" cap="none" spc="-22" normalizeH="0" baseline="0" noProof="0" dirty="0">
              <a:ln>
                <a:noFill/>
              </a:ln>
              <a:solidFill>
                <a:srgbClr val="898989"/>
              </a:solidFill>
              <a:effectLst/>
              <a:uLnTx/>
              <a:uFillTx/>
              <a:latin typeface="Calibri"/>
              <a:ea typeface="+mn-ea"/>
              <a:cs typeface="Calibri"/>
            </a:endParaRPr>
          </a:p>
        </p:txBody>
      </p:sp>
      <p:sp>
        <p:nvSpPr>
          <p:cNvPr id="2" name="object 2">
            <a:extLst>
              <a:ext uri="{FF2B5EF4-FFF2-40B4-BE49-F238E27FC236}">
                <a16:creationId xmlns:a16="http://schemas.microsoft.com/office/drawing/2014/main" id="{116171C9-5AC1-7010-8626-E25DAC2FFE3A}"/>
              </a:ext>
            </a:extLst>
          </p:cNvPr>
          <p:cNvSpPr txBox="1">
            <a:spLocks noGrp="1"/>
          </p:cNvSpPr>
          <p:nvPr>
            <p:ph type="title"/>
          </p:nvPr>
        </p:nvSpPr>
        <p:spPr>
          <a:xfrm>
            <a:off x="352215" y="223061"/>
            <a:ext cx="8987118" cy="624673"/>
          </a:xfrm>
          <a:prstGeom prst="rect">
            <a:avLst/>
          </a:prstGeom>
        </p:spPr>
        <p:txBody>
          <a:bodyPr vert="horz" wrap="square" lIns="0" tIns="15128" rIns="0" bIns="0" rtlCol="0">
            <a:spAutoFit/>
          </a:bodyPr>
          <a:lstStyle/>
          <a:p>
            <a:pPr marL="11206">
              <a:spcBef>
                <a:spcPts val="119"/>
              </a:spcBef>
            </a:pPr>
            <a:endParaRPr spc="-9" dirty="0"/>
          </a:p>
        </p:txBody>
      </p:sp>
      <p:sp>
        <p:nvSpPr>
          <p:cNvPr id="5" name="Rectangle 4">
            <a:extLst>
              <a:ext uri="{FF2B5EF4-FFF2-40B4-BE49-F238E27FC236}">
                <a16:creationId xmlns:a16="http://schemas.microsoft.com/office/drawing/2014/main" id="{F06EE776-DF72-1CA7-7EAC-39946D37C98B}"/>
              </a:ext>
            </a:extLst>
          </p:cNvPr>
          <p:cNvSpPr/>
          <p:nvPr/>
        </p:nvSpPr>
        <p:spPr>
          <a:xfrm>
            <a:off x="-2" y="1324302"/>
            <a:ext cx="8308430" cy="5134017"/>
          </a:xfrm>
          <a:prstGeom prst="rect">
            <a:avLst/>
          </a:prstGeom>
          <a:solidFill>
            <a:srgbClr val="1161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object 3">
            <a:extLst>
              <a:ext uri="{FF2B5EF4-FFF2-40B4-BE49-F238E27FC236}">
                <a16:creationId xmlns:a16="http://schemas.microsoft.com/office/drawing/2014/main" id="{81792BC9-EF48-B2F3-FF05-D06C5936357E}"/>
              </a:ext>
            </a:extLst>
          </p:cNvPr>
          <p:cNvSpPr txBox="1"/>
          <p:nvPr/>
        </p:nvSpPr>
        <p:spPr>
          <a:xfrm>
            <a:off x="254934" y="2373233"/>
            <a:ext cx="7798557" cy="4751259"/>
          </a:xfrm>
          <a:prstGeom prst="rect">
            <a:avLst/>
          </a:prstGeom>
        </p:spPr>
        <p:txBody>
          <a:bodyPr vert="horz" wrap="square" lIns="0" tIns="46504" rIns="0" bIns="0" rtlCol="0">
            <a:spAutoFit/>
          </a:bodyPr>
          <a:lstStyle/>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Pertains  to  the  data containing both the formats mentioned above, that is, structured and unstructured data.</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To  be  precise,  it  refers  to  the  data  that  although  has  not  been classified under a particular repository (database), yet contains vital information or tags that segregate individual elements within the data.</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Example- Email</a:t>
            </a:r>
          </a:p>
          <a:p>
            <a:pPr marL="634823" marR="5603" lvl="1"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r>
              <a:rPr kumimoji="0" lang="en-US" sz="2400" b="1" i="1" u="none" strike="noStrike" kern="0" cap="none" spc="0" normalizeH="0" baseline="0" noProof="0" dirty="0">
                <a:ln>
                  <a:noFill/>
                </a:ln>
                <a:solidFill>
                  <a:prstClr val="white"/>
                </a:solidFill>
                <a:effectLst/>
                <a:uLnTx/>
                <a:uFillTx/>
                <a:latin typeface="Calibri"/>
                <a:ea typeface="+mn-ea"/>
                <a:cs typeface="Calibri"/>
              </a:rPr>
              <a:t>The written content of an email is unstructured, whereas the there are some inherent structure to the information in each email, such as the sender’s  name, recipient address, recipient name and date sent.</a:t>
            </a: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endParaRPr kumimoji="0" lang="en-US" sz="2400" b="1" i="1" u="none" strike="noStrike" kern="0" cap="none" spc="0" normalizeH="0" baseline="0" noProof="0" dirty="0">
              <a:ln>
                <a:noFill/>
              </a:ln>
              <a:solidFill>
                <a:prstClr val="white"/>
              </a:solidFill>
              <a:effectLst/>
              <a:uLnTx/>
              <a:uFillTx/>
              <a:latin typeface="Calibri"/>
              <a:ea typeface="+mn-ea"/>
              <a:cs typeface="Calibri"/>
            </a:endParaRPr>
          </a:p>
          <a:p>
            <a:pPr marL="177623" marR="5603" lvl="0" indent="-166977" algn="just" defTabSz="806867" rtl="0" eaLnBrk="1" fontAlgn="auto" latinLnBrk="0" hangingPunct="1">
              <a:lnSpc>
                <a:spcPts val="2206"/>
              </a:lnSpc>
              <a:spcBef>
                <a:spcPts val="366"/>
              </a:spcBef>
              <a:spcAft>
                <a:spcPts val="1200"/>
              </a:spcAft>
              <a:buClrTx/>
              <a:buSzTx/>
              <a:buFont typeface="Times New Roman"/>
              <a:buChar char="•"/>
              <a:tabLst>
                <a:tab pos="177623" algn="l"/>
              </a:tabLst>
              <a:defRPr/>
            </a:pPr>
            <a:endParaRPr kumimoji="0" lang="en-US" sz="2400" b="1" i="1" u="none" strike="noStrike" kern="0" cap="none" spc="0" normalizeH="0" baseline="0" noProof="0" dirty="0">
              <a:ln>
                <a:noFill/>
              </a:ln>
              <a:solidFill>
                <a:prstClr val="white"/>
              </a:solidFill>
              <a:effectLst/>
              <a:uLnTx/>
              <a:uFillTx/>
              <a:latin typeface="Calibri"/>
              <a:ea typeface="+mn-ea"/>
              <a:cs typeface="Calibri"/>
            </a:endParaRPr>
          </a:p>
        </p:txBody>
      </p:sp>
      <p:sp>
        <p:nvSpPr>
          <p:cNvPr id="7" name="TextBox 6">
            <a:extLst>
              <a:ext uri="{FF2B5EF4-FFF2-40B4-BE49-F238E27FC236}">
                <a16:creationId xmlns:a16="http://schemas.microsoft.com/office/drawing/2014/main" id="{73A87AF8-FEC3-3974-6B88-5FC64B7C1C8A}"/>
              </a:ext>
            </a:extLst>
          </p:cNvPr>
          <p:cNvSpPr txBox="1"/>
          <p:nvPr/>
        </p:nvSpPr>
        <p:spPr>
          <a:xfrm>
            <a:off x="851338" y="1696846"/>
            <a:ext cx="6101254" cy="412292"/>
          </a:xfrm>
          <a:prstGeom prst="rect">
            <a:avLst/>
          </a:prstGeom>
          <a:noFill/>
        </p:spPr>
        <p:txBody>
          <a:bodyPr wrap="square">
            <a:spAutoFit/>
          </a:bodyPr>
          <a:lstStyle/>
          <a:p>
            <a:pPr marL="10646" marR="5603" lvl="0" indent="0" algn="ctr" defTabSz="806867" rtl="0" eaLnBrk="1" fontAlgn="auto" latinLnBrk="0" hangingPunct="1">
              <a:lnSpc>
                <a:spcPts val="2206"/>
              </a:lnSpc>
              <a:spcBef>
                <a:spcPts val="366"/>
              </a:spcBef>
              <a:spcAft>
                <a:spcPts val="0"/>
              </a:spcAft>
              <a:buClrTx/>
              <a:buSzTx/>
              <a:buFontTx/>
              <a:buNone/>
              <a:tabLst>
                <a:tab pos="177623" algn="l"/>
              </a:tabLst>
              <a:defRPr/>
            </a:pPr>
            <a:r>
              <a:rPr kumimoji="0" lang="en-US" sz="3200" b="1" i="0" u="none" strike="noStrike" kern="0" cap="none" spc="0" normalizeH="0" baseline="0" noProof="0" dirty="0">
                <a:ln>
                  <a:noFill/>
                </a:ln>
                <a:solidFill>
                  <a:prstClr val="white"/>
                </a:solidFill>
                <a:effectLst/>
                <a:uLnTx/>
                <a:uFillTx/>
                <a:latin typeface="Calibri"/>
                <a:ea typeface="+mn-ea"/>
                <a:cs typeface="Calibri"/>
              </a:rPr>
              <a:t>Semi-structured</a:t>
            </a:r>
            <a:r>
              <a:rPr kumimoji="0" lang="en-US" sz="3200" b="1" i="0" u="none" strike="noStrike" kern="0" cap="none" spc="93" normalizeH="0" baseline="0" noProof="0" dirty="0">
                <a:ln>
                  <a:noFill/>
                </a:ln>
                <a:solidFill>
                  <a:prstClr val="white"/>
                </a:solidFill>
                <a:effectLst/>
                <a:uLnTx/>
                <a:uFillTx/>
                <a:latin typeface="Calibri"/>
                <a:ea typeface="+mn-ea"/>
                <a:cs typeface="Calibri"/>
              </a:rPr>
              <a:t> </a:t>
            </a:r>
            <a:r>
              <a:rPr kumimoji="0" lang="en-US" sz="3200" b="1" i="0" u="none" strike="noStrike" kern="0" cap="none" spc="-18" normalizeH="0" baseline="0" noProof="0" dirty="0">
                <a:ln>
                  <a:noFill/>
                </a:ln>
                <a:solidFill>
                  <a:prstClr val="white"/>
                </a:solidFill>
                <a:effectLst/>
                <a:uLnTx/>
                <a:uFillTx/>
                <a:latin typeface="Calibri"/>
                <a:ea typeface="+mn-ea"/>
                <a:cs typeface="Calibri"/>
              </a:rPr>
              <a:t>data</a:t>
            </a:r>
          </a:p>
        </p:txBody>
      </p:sp>
      <p:pic>
        <p:nvPicPr>
          <p:cNvPr id="13314" name="Picture 2" descr="How to Write an Effective Formal Email | Grammarly">
            <a:extLst>
              <a:ext uri="{FF2B5EF4-FFF2-40B4-BE49-F238E27FC236}">
                <a16:creationId xmlns:a16="http://schemas.microsoft.com/office/drawing/2014/main" id="{27F2B227-6A0C-521C-32DF-1F2A7CABC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3364" y="2484762"/>
            <a:ext cx="3588196" cy="188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75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Unstructured Data Challenges for 2024 and their Solutions">
            <a:extLst>
              <a:ext uri="{FF2B5EF4-FFF2-40B4-BE49-F238E27FC236}">
                <a16:creationId xmlns:a16="http://schemas.microsoft.com/office/drawing/2014/main" id="{703351B0-D878-DCAD-AEFB-9648FCE3E7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5" b="9195"/>
          <a:stretch/>
        </p:blipFill>
        <p:spPr bwMode="auto">
          <a:xfrm>
            <a:off x="1555531" y="0"/>
            <a:ext cx="9080938" cy="51080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2DF237-C4A4-08D6-8334-9686AFDD7ACD}"/>
              </a:ext>
            </a:extLst>
          </p:cNvPr>
          <p:cNvSpPr txBox="1"/>
          <p:nvPr/>
        </p:nvSpPr>
        <p:spPr>
          <a:xfrm>
            <a:off x="1555531" y="5300631"/>
            <a:ext cx="320828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Bank Transactions: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Fields: Transaction ID, Account Number, Date, Amount, Merchant Name.</a:t>
            </a:r>
          </a:p>
        </p:txBody>
      </p:sp>
      <p:sp>
        <p:nvSpPr>
          <p:cNvPr id="7" name="TextBox 6">
            <a:extLst>
              <a:ext uri="{FF2B5EF4-FFF2-40B4-BE49-F238E27FC236}">
                <a16:creationId xmlns:a16="http://schemas.microsoft.com/office/drawing/2014/main" id="{3F270DD9-6B99-5570-7B4B-2D3C9644C9AA}"/>
              </a:ext>
            </a:extLst>
          </p:cNvPr>
          <p:cNvSpPr txBox="1"/>
          <p:nvPr/>
        </p:nvSpPr>
        <p:spPr>
          <a:xfrm>
            <a:off x="4989786" y="5300631"/>
            <a:ext cx="24384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Social Media Posts: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Facebook posts, tweets, Instagram captions, and hashtags.</a:t>
            </a:r>
          </a:p>
        </p:txBody>
      </p:sp>
      <p:sp>
        <p:nvSpPr>
          <p:cNvPr id="9" name="TextBox 8">
            <a:extLst>
              <a:ext uri="{FF2B5EF4-FFF2-40B4-BE49-F238E27FC236}">
                <a16:creationId xmlns:a16="http://schemas.microsoft.com/office/drawing/2014/main" id="{9BA18238-EC63-59F0-CF0B-7C299BA83855}"/>
              </a:ext>
            </a:extLst>
          </p:cNvPr>
          <p:cNvSpPr txBox="1"/>
          <p:nvPr/>
        </p:nvSpPr>
        <p:spPr>
          <a:xfrm>
            <a:off x="7654160" y="5300631"/>
            <a:ext cx="372854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Emails with Metadata: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body is unstructured, but metadata like sender, receiver, subject, and timestamp is structured.</a:t>
            </a:r>
          </a:p>
        </p:txBody>
      </p:sp>
    </p:spTree>
    <p:extLst>
      <p:ext uri="{BB962C8B-B14F-4D97-AF65-F5344CB8AC3E}">
        <p14:creationId xmlns:p14="http://schemas.microsoft.com/office/powerpoint/2010/main" val="19143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8CCE1-A83B-4023-501D-98FC1174FB6C}"/>
              </a:ext>
            </a:extLst>
          </p:cNvPr>
          <p:cNvSpPr>
            <a:spLocks noGrp="1"/>
          </p:cNvSpPr>
          <p:nvPr>
            <p:ph type="title"/>
          </p:nvPr>
        </p:nvSpPr>
        <p:spPr/>
        <p:txBody>
          <a:bodyPr/>
          <a:lstStyle/>
          <a:p>
            <a:endParaRPr lang="en-US"/>
          </a:p>
        </p:txBody>
      </p:sp>
      <p:pic>
        <p:nvPicPr>
          <p:cNvPr id="1026" name="Picture 2" descr="Every Step of the Machine Learning Life Cycle Simply Explained | Towards  Data Science">
            <a:extLst>
              <a:ext uri="{FF2B5EF4-FFF2-40B4-BE49-F238E27FC236}">
                <a16:creationId xmlns:a16="http://schemas.microsoft.com/office/drawing/2014/main" id="{E8B068D0-3A6C-3B39-541E-CBEF59B1A0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4168" y="399135"/>
            <a:ext cx="8127804" cy="60597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DD4B4F-EE28-0737-3EB4-05EAD45582E6}"/>
              </a:ext>
            </a:extLst>
          </p:cNvPr>
          <p:cNvSpPr/>
          <p:nvPr/>
        </p:nvSpPr>
        <p:spPr>
          <a:xfrm>
            <a:off x="7648019" y="1690688"/>
            <a:ext cx="2043953" cy="1418272"/>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77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FE30-28EB-2501-05C6-C0CA9C0124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0620E7B9-94D9-DE13-F9AE-A3DBF1565C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235" y="469610"/>
            <a:ext cx="11548635" cy="591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649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3A5C-91B5-5CF7-0374-B0293E6262DA}"/>
              </a:ext>
            </a:extLst>
          </p:cNvPr>
          <p:cNvSpPr>
            <a:spLocks noGrp="1"/>
          </p:cNvSpPr>
          <p:nvPr>
            <p:ph type="title"/>
          </p:nvPr>
        </p:nvSpPr>
        <p:spPr/>
        <p:txBody>
          <a:bodyPr/>
          <a:lstStyle/>
          <a:p>
            <a:pPr algn="ctr"/>
            <a:r>
              <a:rPr lang="en-US" dirty="0"/>
              <a:t>DATA PREPROCESSING</a:t>
            </a:r>
          </a:p>
        </p:txBody>
      </p:sp>
      <p:pic>
        <p:nvPicPr>
          <p:cNvPr id="1026" name="Picture 2" descr="Data Preprocessing : Concepts - The Data Science Portal">
            <a:extLst>
              <a:ext uri="{FF2B5EF4-FFF2-40B4-BE49-F238E27FC236}">
                <a16:creationId xmlns:a16="http://schemas.microsoft.com/office/drawing/2014/main" id="{96C825A0-2763-1C7E-D484-B65F5536E0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662" y="1825625"/>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8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5137023" y="226187"/>
            <a:ext cx="4210051" cy="4210051"/>
          </a:xfrm>
          <a:prstGeom prst="ellipse">
            <a:avLst/>
          </a:prstGeom>
          <a:solidFill>
            <a:srgbClr val="000000">
              <a:alpha val="4000"/>
            </a:srgbClr>
          </a:solidFill>
          <a:ln/>
        </p:spPr>
      </p:sp>
      <p:sp>
        <p:nvSpPr>
          <p:cNvPr id="3" name="StaticPath"/>
          <p:cNvSpPr/>
          <p:nvPr/>
        </p:nvSpPr>
        <p:spPr>
          <a:xfrm>
            <a:off x="5209159" y="-2550731"/>
            <a:ext cx="3238500" cy="3238500"/>
          </a:xfrm>
          <a:prstGeom prst="ellipse">
            <a:avLst/>
          </a:prstGeom>
          <a:solidFill>
            <a:srgbClr val="000000">
              <a:alpha val="0"/>
            </a:srgbClr>
          </a:solidFill>
          <a:ln w="423333">
            <a:solidFill>
              <a:srgbClr val="FF9800"/>
            </a:solidFill>
            <a:prstDash val="solid"/>
          </a:ln>
        </p:spPr>
      </p:sp>
      <p:sp>
        <p:nvSpPr>
          <p:cNvPr id="4" name="Title"/>
          <p:cNvSpPr/>
          <p:nvPr/>
        </p:nvSpPr>
        <p:spPr>
          <a:xfrm>
            <a:off x="5738749" y="2263839"/>
            <a:ext cx="3070392" cy="370256"/>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123" b="1" i="0" u="none" strike="noStrike" kern="1200" cap="none" spc="0" normalizeH="0" baseline="0" noProof="0" dirty="0">
                <a:ln>
                  <a:noFill/>
                </a:ln>
                <a:solidFill>
                  <a:srgbClr val="333333"/>
                </a:solidFill>
                <a:effectLst/>
                <a:uLnTx/>
                <a:uFillTx/>
                <a:latin typeface="OpenSans-Bold" pitchFamily="34" charset="0"/>
                <a:ea typeface="OpenSans-Bold" pitchFamily="34" charset="-122"/>
                <a:cs typeface="OpenSans-Bold" pitchFamily="34" charset="-120"/>
              </a:rPr>
              <a:t>What We'll Cover</a:t>
            </a:r>
            <a:endParaRPr kumimoji="0" lang="en-US" sz="41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Bullet circle 1"/>
          <p:cNvSpPr/>
          <p:nvPr/>
        </p:nvSpPr>
        <p:spPr>
          <a:xfrm>
            <a:off x="463550" y="1143001"/>
            <a:ext cx="632460" cy="632460"/>
          </a:xfrm>
          <a:prstGeom prst="ellipse">
            <a:avLst/>
          </a:prstGeom>
          <a:solidFill>
            <a:srgbClr val="FF9800"/>
          </a:solidFill>
          <a:ln/>
        </p:spPr>
      </p:sp>
      <p:sp>
        <p:nvSpPr>
          <p:cNvPr id="6" name="Bullet index 1"/>
          <p:cNvSpPr/>
          <p:nvPr/>
        </p:nvSpPr>
        <p:spPr>
          <a:xfrm>
            <a:off x="1172846" y="1289051"/>
            <a:ext cx="634301" cy="32143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1" b="1" i="0" u="none" strike="noStrike" kern="1200" cap="none" spc="0" normalizeH="0" baseline="0" noProof="0" dirty="0">
                <a:ln>
                  <a:noFill/>
                </a:ln>
                <a:solidFill>
                  <a:srgbClr val="333333"/>
                </a:solidFill>
                <a:effectLst/>
                <a:uLnTx/>
                <a:uFillTx/>
                <a:latin typeface="Prompt-Bold" pitchFamily="34" charset="0"/>
                <a:ea typeface="Prompt-Bold" pitchFamily="34" charset="-122"/>
                <a:cs typeface="Prompt-Bold" pitchFamily="34" charset="-120"/>
              </a:rPr>
              <a:t>01</a:t>
            </a:r>
            <a:endParaRPr kumimoji="0" lang="en-US" sz="199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Bullet text 1"/>
          <p:cNvSpPr/>
          <p:nvPr/>
        </p:nvSpPr>
        <p:spPr>
          <a:xfrm>
            <a:off x="1850961" y="1289051"/>
            <a:ext cx="3367024" cy="33294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40" b="0" i="0" u="none" strike="noStrike" kern="1200" cap="none" spc="0" normalizeH="0" baseline="0" noProof="0" dirty="0">
                <a:ln>
                  <a:noFill/>
                </a:ln>
                <a:solidFill>
                  <a:srgbClr val="333333"/>
                </a:solidFill>
                <a:effectLst/>
                <a:uLnTx/>
                <a:uFillTx/>
                <a:latin typeface="OpenSans-Regular" pitchFamily="34" charset="0"/>
                <a:ea typeface="OpenSans-Regular" pitchFamily="34" charset="-122"/>
                <a:cs typeface="OpenSans-Regular" pitchFamily="34" charset="-120"/>
              </a:rPr>
              <a:t>Sources of Data</a:t>
            </a:r>
            <a:endParaRPr kumimoji="0" lang="en-US" sz="23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Bullet circle 2"/>
          <p:cNvSpPr/>
          <p:nvPr/>
        </p:nvSpPr>
        <p:spPr>
          <a:xfrm>
            <a:off x="463550" y="2159001"/>
            <a:ext cx="632460" cy="632460"/>
          </a:xfrm>
          <a:prstGeom prst="ellipse">
            <a:avLst/>
          </a:prstGeom>
          <a:solidFill>
            <a:srgbClr val="FF9800"/>
          </a:solidFill>
          <a:ln/>
        </p:spPr>
      </p:sp>
      <p:sp>
        <p:nvSpPr>
          <p:cNvPr id="9" name="Bullet index 2"/>
          <p:cNvSpPr/>
          <p:nvPr/>
        </p:nvSpPr>
        <p:spPr>
          <a:xfrm>
            <a:off x="1172846" y="2305051"/>
            <a:ext cx="634301" cy="32143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1" b="1" i="0" u="none" strike="noStrike" kern="1200" cap="none" spc="0" normalizeH="0" baseline="0" noProof="0" dirty="0">
                <a:ln>
                  <a:noFill/>
                </a:ln>
                <a:solidFill>
                  <a:srgbClr val="333333"/>
                </a:solidFill>
                <a:effectLst/>
                <a:uLnTx/>
                <a:uFillTx/>
                <a:latin typeface="Prompt-Bold" pitchFamily="34" charset="0"/>
                <a:ea typeface="Prompt-Bold" pitchFamily="34" charset="-122"/>
                <a:cs typeface="Prompt-Bold" pitchFamily="34" charset="-120"/>
              </a:rPr>
              <a:t>02</a:t>
            </a:r>
            <a:endParaRPr kumimoji="0" lang="en-US" sz="199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Bullet text 2"/>
          <p:cNvSpPr/>
          <p:nvPr/>
        </p:nvSpPr>
        <p:spPr>
          <a:xfrm>
            <a:off x="1850961" y="2305051"/>
            <a:ext cx="3367024" cy="33294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40" b="0" i="0" u="none" strike="noStrike" kern="1200" cap="none" spc="0" normalizeH="0" baseline="0" noProof="0" dirty="0">
                <a:ln>
                  <a:noFill/>
                </a:ln>
                <a:solidFill>
                  <a:srgbClr val="333333"/>
                </a:solidFill>
                <a:effectLst/>
                <a:uLnTx/>
                <a:uFillTx/>
                <a:latin typeface="OpenSans-Regular" pitchFamily="34" charset="0"/>
                <a:ea typeface="OpenSans-Regular" pitchFamily="34" charset="-122"/>
                <a:cs typeface="OpenSans-Regular" pitchFamily="34" charset="-120"/>
              </a:rPr>
              <a:t>Web Scraping</a:t>
            </a:r>
            <a:endParaRPr kumimoji="0" lang="en-US" sz="23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Bullet circle 3"/>
          <p:cNvSpPr/>
          <p:nvPr/>
        </p:nvSpPr>
        <p:spPr>
          <a:xfrm>
            <a:off x="463550" y="3175001"/>
            <a:ext cx="632460" cy="632460"/>
          </a:xfrm>
          <a:prstGeom prst="ellipse">
            <a:avLst/>
          </a:prstGeom>
          <a:solidFill>
            <a:srgbClr val="FF9800"/>
          </a:solidFill>
          <a:ln/>
        </p:spPr>
      </p:sp>
      <p:sp>
        <p:nvSpPr>
          <p:cNvPr id="12" name="Bullet index 3"/>
          <p:cNvSpPr/>
          <p:nvPr/>
        </p:nvSpPr>
        <p:spPr>
          <a:xfrm>
            <a:off x="1172846" y="3321051"/>
            <a:ext cx="634301" cy="32143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1" b="1" i="0" u="none" strike="noStrike" kern="1200" cap="none" spc="0" normalizeH="0" baseline="0" noProof="0" dirty="0">
                <a:ln>
                  <a:noFill/>
                </a:ln>
                <a:solidFill>
                  <a:srgbClr val="333333"/>
                </a:solidFill>
                <a:effectLst/>
                <a:uLnTx/>
                <a:uFillTx/>
                <a:latin typeface="Prompt-Bold" pitchFamily="34" charset="0"/>
                <a:ea typeface="Prompt-Bold" pitchFamily="34" charset="-122"/>
                <a:cs typeface="Prompt-Bold" pitchFamily="34" charset="-120"/>
              </a:rPr>
              <a:t>03</a:t>
            </a:r>
            <a:endParaRPr kumimoji="0" lang="en-US" sz="199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Bullet text 3"/>
          <p:cNvSpPr/>
          <p:nvPr/>
        </p:nvSpPr>
        <p:spPr>
          <a:xfrm>
            <a:off x="1850961" y="3321051"/>
            <a:ext cx="3367024" cy="33294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40" b="0" i="0" u="none" strike="noStrike" kern="1200" cap="none" spc="0" normalizeH="0" baseline="0" noProof="0" dirty="0">
                <a:ln>
                  <a:noFill/>
                </a:ln>
                <a:solidFill>
                  <a:srgbClr val="333333"/>
                </a:solidFill>
                <a:effectLst/>
                <a:uLnTx/>
                <a:uFillTx/>
                <a:latin typeface="OpenSans-Regular" pitchFamily="34" charset="0"/>
                <a:ea typeface="OpenSans-Regular" pitchFamily="34" charset="-122"/>
                <a:cs typeface="OpenSans-Regular" pitchFamily="34" charset="-120"/>
              </a:rPr>
              <a:t>Popular Scraping Libraries</a:t>
            </a:r>
            <a:endParaRPr kumimoji="0" lang="en-US" sz="23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Bullet circle 4"/>
          <p:cNvSpPr/>
          <p:nvPr/>
        </p:nvSpPr>
        <p:spPr>
          <a:xfrm>
            <a:off x="463550" y="4191001"/>
            <a:ext cx="632460" cy="632460"/>
          </a:xfrm>
          <a:prstGeom prst="ellipse">
            <a:avLst/>
          </a:prstGeom>
          <a:solidFill>
            <a:srgbClr val="FF9800"/>
          </a:solidFill>
          <a:ln/>
        </p:spPr>
      </p:sp>
      <p:sp>
        <p:nvSpPr>
          <p:cNvPr id="15" name="Bullet index 4"/>
          <p:cNvSpPr/>
          <p:nvPr/>
        </p:nvSpPr>
        <p:spPr>
          <a:xfrm>
            <a:off x="1172846" y="4337051"/>
            <a:ext cx="634301" cy="32143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1" b="1" i="0" u="none" strike="noStrike" kern="1200" cap="none" spc="0" normalizeH="0" baseline="0" noProof="0" dirty="0">
                <a:ln>
                  <a:noFill/>
                </a:ln>
                <a:solidFill>
                  <a:srgbClr val="333333"/>
                </a:solidFill>
                <a:effectLst/>
                <a:uLnTx/>
                <a:uFillTx/>
                <a:latin typeface="Prompt-Bold" pitchFamily="34" charset="0"/>
                <a:ea typeface="Prompt-Bold" pitchFamily="34" charset="-122"/>
                <a:cs typeface="Prompt-Bold" pitchFamily="34" charset="-120"/>
              </a:rPr>
              <a:t>04</a:t>
            </a:r>
            <a:endParaRPr kumimoji="0" lang="en-US" sz="199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Bullet text 4"/>
          <p:cNvSpPr/>
          <p:nvPr/>
        </p:nvSpPr>
        <p:spPr>
          <a:xfrm>
            <a:off x="1850961" y="4337051"/>
            <a:ext cx="3367024" cy="33294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40" b="0" i="0" u="none" strike="noStrike" kern="1200" cap="none" spc="0" normalizeH="0" baseline="0" noProof="0" dirty="0">
                <a:ln>
                  <a:noFill/>
                </a:ln>
                <a:solidFill>
                  <a:srgbClr val="333333"/>
                </a:solidFill>
                <a:effectLst/>
                <a:uLnTx/>
                <a:uFillTx/>
                <a:latin typeface="OpenSans-Regular" pitchFamily="34" charset="0"/>
                <a:ea typeface="OpenSans-Regular" pitchFamily="34" charset="-122"/>
                <a:cs typeface="OpenSans-Regular" pitchFamily="34" charset="-120"/>
              </a:rPr>
              <a:t>Data Annotation Basics</a:t>
            </a:r>
            <a:endParaRPr kumimoji="0" lang="en-US" sz="23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Bullet circle 5"/>
          <p:cNvSpPr/>
          <p:nvPr/>
        </p:nvSpPr>
        <p:spPr>
          <a:xfrm>
            <a:off x="463550" y="5207001"/>
            <a:ext cx="632460" cy="632460"/>
          </a:xfrm>
          <a:prstGeom prst="ellipse">
            <a:avLst/>
          </a:prstGeom>
          <a:solidFill>
            <a:srgbClr val="FF9800"/>
          </a:solidFill>
          <a:ln/>
        </p:spPr>
      </p:sp>
      <p:sp>
        <p:nvSpPr>
          <p:cNvPr id="18" name="Bullet index 5"/>
          <p:cNvSpPr/>
          <p:nvPr/>
        </p:nvSpPr>
        <p:spPr>
          <a:xfrm>
            <a:off x="1172846" y="5353051"/>
            <a:ext cx="634301" cy="32143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91" b="1" i="0" u="none" strike="noStrike" kern="1200" cap="none" spc="0" normalizeH="0" baseline="0" noProof="0" dirty="0">
                <a:ln>
                  <a:noFill/>
                </a:ln>
                <a:solidFill>
                  <a:srgbClr val="333333"/>
                </a:solidFill>
                <a:effectLst/>
                <a:uLnTx/>
                <a:uFillTx/>
                <a:latin typeface="Prompt-Bold" pitchFamily="34" charset="0"/>
                <a:ea typeface="Prompt-Bold" pitchFamily="34" charset="-122"/>
                <a:cs typeface="Prompt-Bold" pitchFamily="34" charset="-120"/>
              </a:rPr>
              <a:t>05</a:t>
            </a:r>
            <a:endParaRPr kumimoji="0" lang="en-US" sz="199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Bullet text 5"/>
          <p:cNvSpPr/>
          <p:nvPr/>
        </p:nvSpPr>
        <p:spPr>
          <a:xfrm>
            <a:off x="1850961" y="5353051"/>
            <a:ext cx="3367024" cy="33294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40" b="0" i="0" u="none" strike="noStrike" kern="1200" cap="none" spc="0" normalizeH="0" baseline="0" noProof="0" dirty="0">
                <a:ln>
                  <a:noFill/>
                </a:ln>
                <a:solidFill>
                  <a:srgbClr val="333333"/>
                </a:solidFill>
                <a:effectLst/>
                <a:uLnTx/>
                <a:uFillTx/>
                <a:latin typeface="OpenSans-Regular" pitchFamily="34" charset="0"/>
                <a:ea typeface="OpenSans-Regular" pitchFamily="34" charset="-122"/>
                <a:cs typeface="OpenSans-Regular" pitchFamily="34" charset="-120"/>
              </a:rPr>
              <a:t>Tools &amp; Best Practices</a:t>
            </a:r>
            <a:endParaRPr kumimoji="0" lang="en-US" sz="23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Image" descr="preencoded.png"/>
          <p:cNvPicPr>
            <a:picLocks noChangeAspect="1"/>
          </p:cNvPicPr>
          <p:nvPr/>
        </p:nvPicPr>
        <p:blipFill>
          <a:blip r:embed="rId3"/>
          <a:stretch>
            <a:fillRect/>
          </a:stretch>
        </p:blipFill>
        <p:spPr>
          <a:xfrm>
            <a:off x="8759889" y="3448114"/>
            <a:ext cx="3095625" cy="30956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9525000" y="0"/>
            <a:ext cx="2667000" cy="6858000"/>
          </a:xfrm>
          <a:prstGeom prst="rect">
            <a:avLst/>
          </a:prstGeom>
          <a:solidFill>
            <a:srgbClr val="FF9800"/>
          </a:solidFill>
          <a:ln/>
        </p:spPr>
      </p:sp>
      <p:sp>
        <p:nvSpPr>
          <p:cNvPr id="3" name="Title"/>
          <p:cNvSpPr/>
          <p:nvPr/>
        </p:nvSpPr>
        <p:spPr>
          <a:xfrm>
            <a:off x="1587500" y="476251"/>
            <a:ext cx="7620000" cy="762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33" b="1" i="0" u="none" strike="noStrike" kern="1200" cap="none" spc="0" normalizeH="0" baseline="0" noProof="0" dirty="0">
                <a:ln>
                  <a:noFill/>
                </a:ln>
                <a:solidFill>
                  <a:srgbClr val="333333"/>
                </a:solidFill>
                <a:effectLst/>
                <a:uLnTx/>
                <a:uFillTx/>
                <a:latin typeface="OpenSans-Bold" pitchFamily="34" charset="0"/>
                <a:ea typeface="OpenSans-Bold" pitchFamily="34" charset="-122"/>
                <a:cs typeface="OpenSans-Bold" pitchFamily="34" charset="-120"/>
              </a:rPr>
              <a:t>Collecting Data</a:t>
            </a:r>
            <a:endParaRPr kumimoji="0" lang="en-US" sz="25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ubtitle 1"/>
          <p:cNvSpPr/>
          <p:nvPr/>
        </p:nvSpPr>
        <p:spPr>
          <a:xfrm>
            <a:off x="952500" y="1587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Manual Collection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Paragraph 1"/>
          <p:cNvSpPr/>
          <p:nvPr/>
        </p:nvSpPr>
        <p:spPr>
          <a:xfrm>
            <a:off x="952500" y="2095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2"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Involves gathering data by hand, through surveys, forms, or curated downloads. Useful for small or niche datasets.</a:t>
            </a:r>
            <a:endParaRPr kumimoji="0" lang="en-US" sz="181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ubtitle 2"/>
          <p:cNvSpPr/>
          <p:nvPr/>
        </p:nvSpPr>
        <p:spPr>
          <a:xfrm>
            <a:off x="952500" y="3365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Public Sources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Paragraph 2"/>
          <p:cNvSpPr/>
          <p:nvPr/>
        </p:nvSpPr>
        <p:spPr>
          <a:xfrm>
            <a:off x="952500" y="3873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2"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Open datasets from platforms like Kaggle, UCI, or government portals offer diverse, well-documented datasets.</a:t>
            </a:r>
            <a:endParaRPr kumimoji="0" lang="en-US" sz="181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ubtitle 3"/>
          <p:cNvSpPr/>
          <p:nvPr/>
        </p:nvSpPr>
        <p:spPr>
          <a:xfrm>
            <a:off x="952500" y="48260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APIs &amp; Databases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Paragraph 3"/>
          <p:cNvSpPr/>
          <p:nvPr/>
        </p:nvSpPr>
        <p:spPr>
          <a:xfrm>
            <a:off x="952500" y="53340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2"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APIs like Twitter or Reddit APIs allow structured data pulls; internal databases are often used for business-specific ML.</a:t>
            </a:r>
            <a:endParaRPr kumimoji="0" lang="en-US" sz="181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descr="preencoded.png"/>
          <p:cNvPicPr>
            <a:picLocks noChangeAspect="1"/>
          </p:cNvPicPr>
          <p:nvPr/>
        </p:nvPicPr>
        <p:blipFill>
          <a:blip r:embed="rId3"/>
          <a:stretch>
            <a:fillRect/>
          </a:stretch>
        </p:blipFill>
        <p:spPr>
          <a:xfrm>
            <a:off x="8318501" y="1778001"/>
            <a:ext cx="3136900" cy="3136900"/>
          </a:xfrm>
          <a:prstGeom prst="rect">
            <a:avLst/>
          </a:prstGeom>
        </p:spPr>
      </p:pic>
      <p:sp>
        <p:nvSpPr>
          <p:cNvPr id="11" name="StaticPath"/>
          <p:cNvSpPr/>
          <p:nvPr/>
        </p:nvSpPr>
        <p:spPr>
          <a:xfrm>
            <a:off x="-1746249" y="5080000"/>
            <a:ext cx="2316480" cy="2316480"/>
          </a:xfrm>
          <a:prstGeom prst="ellipse">
            <a:avLst/>
          </a:prstGeom>
          <a:solidFill>
            <a:srgbClr val="000000">
              <a:alpha val="0"/>
            </a:srgbClr>
          </a:solidFill>
          <a:ln w="211667">
            <a:solidFill>
              <a:srgbClr val="FF9800"/>
            </a:solidFill>
            <a:prstDash val="solid"/>
          </a:ln>
        </p:spPr>
      </p:sp>
      <p:sp>
        <p:nvSpPr>
          <p:cNvPr id="12" name="StaticPath"/>
          <p:cNvSpPr/>
          <p:nvPr/>
        </p:nvSpPr>
        <p:spPr>
          <a:xfrm>
            <a:off x="381000" y="273052"/>
            <a:ext cx="643891" cy="643889"/>
          </a:xfrm>
          <a:prstGeom prst="ellipse">
            <a:avLst/>
          </a:prstGeom>
          <a:solidFill>
            <a:srgbClr val="000000"/>
          </a:solidFill>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3BB4E-0BDB-B7E1-2508-3EFE2994F7F3}"/>
              </a:ext>
            </a:extLst>
          </p:cNvPr>
          <p:cNvSpPr txBox="1"/>
          <p:nvPr/>
        </p:nvSpPr>
        <p:spPr>
          <a:xfrm>
            <a:off x="435684" y="3977278"/>
            <a:ext cx="6099586"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Understanding where data comes from is 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 Public Repositories: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Kaggle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https://</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www.kaggle.com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UCI Machine Learning Repository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https://archive.ics.uci.edu/ml/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REST APIs (e.g., Twitter, News API, Google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Typically return JSON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Require API keys or OAuth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 File Formats: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CSV</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Common for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JSON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Key-value structure, used with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XML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Document structure, used in legacy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 Databases: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SQL (MySQL, PostgreSQL)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NoSQL (MongoDB, Firebase)</a:t>
            </a:r>
          </a:p>
        </p:txBody>
      </p:sp>
      <p:pic>
        <p:nvPicPr>
          <p:cNvPr id="4" name="Picture 3">
            <a:extLst>
              <a:ext uri="{FF2B5EF4-FFF2-40B4-BE49-F238E27FC236}">
                <a16:creationId xmlns:a16="http://schemas.microsoft.com/office/drawing/2014/main" id="{672A0802-7B24-21CA-70AD-85E6A48AFF45}"/>
              </a:ext>
            </a:extLst>
          </p:cNvPr>
          <p:cNvPicPr>
            <a:picLocks noChangeAspect="1"/>
          </p:cNvPicPr>
          <p:nvPr/>
        </p:nvPicPr>
        <p:blipFill>
          <a:blip r:embed="rId3"/>
          <a:stretch>
            <a:fillRect/>
          </a:stretch>
        </p:blipFill>
        <p:spPr>
          <a:xfrm>
            <a:off x="1322352" y="61270"/>
            <a:ext cx="8708200" cy="3916008"/>
          </a:xfrm>
          <a:prstGeom prst="rect">
            <a:avLst/>
          </a:prstGeom>
        </p:spPr>
      </p:pic>
    </p:spTree>
    <p:extLst>
      <p:ext uri="{BB962C8B-B14F-4D97-AF65-F5344CB8AC3E}">
        <p14:creationId xmlns:p14="http://schemas.microsoft.com/office/powerpoint/2010/main" val="1141368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3FBC-2DC7-FF8A-E035-6F6CB32B271A}"/>
              </a:ext>
            </a:extLst>
          </p:cNvPr>
          <p:cNvSpPr>
            <a:spLocks noGrp="1"/>
          </p:cNvSpPr>
          <p:nvPr>
            <p:ph type="title"/>
          </p:nvPr>
        </p:nvSpPr>
        <p:spPr>
          <a:xfrm>
            <a:off x="138953" y="106942"/>
            <a:ext cx="10515600" cy="1325563"/>
          </a:xfrm>
        </p:spPr>
        <p:txBody>
          <a:bodyPr/>
          <a:lstStyle/>
          <a:p>
            <a:r>
              <a:rPr lang="en-US" dirty="0"/>
              <a:t>Q4 Assignment 1</a:t>
            </a:r>
          </a:p>
        </p:txBody>
      </p:sp>
      <p:pic>
        <p:nvPicPr>
          <p:cNvPr id="1026" name="Picture 2" descr="Numpy Array -RGB Channel | Download Scientific Diagram">
            <a:extLst>
              <a:ext uri="{FF2B5EF4-FFF2-40B4-BE49-F238E27FC236}">
                <a16:creationId xmlns:a16="http://schemas.microsoft.com/office/drawing/2014/main" id="{D1F757A0-CB21-1734-39B1-F23DF3BCE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349" y="2015976"/>
            <a:ext cx="3950316" cy="31737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3DE5B-88EC-0B9D-DFC1-A56A57B331CC}"/>
              </a:ext>
            </a:extLst>
          </p:cNvPr>
          <p:cNvSpPr txBox="1"/>
          <p:nvPr/>
        </p:nvSpPr>
        <p:spPr>
          <a:xfrm>
            <a:off x="4234712" y="1240743"/>
            <a:ext cx="7533939" cy="1815882"/>
          </a:xfrm>
          <a:prstGeom prst="rect">
            <a:avLst/>
          </a:prstGeom>
          <a:noFill/>
        </p:spPr>
        <p:txBody>
          <a:bodyPr wrap="square">
            <a:spAutoFit/>
          </a:bodyPr>
          <a:lstStyle/>
          <a:p>
            <a:pPr>
              <a:buNone/>
            </a:pPr>
            <a:r>
              <a:rPr lang="en-US" sz="2400" dirty="0"/>
              <a:t>A </a:t>
            </a:r>
            <a:r>
              <a:rPr lang="en-US" sz="2400" b="1" dirty="0"/>
              <a:t>channel</a:t>
            </a:r>
            <a:r>
              <a:rPr lang="en-US" sz="2400" dirty="0"/>
              <a:t> = one matrix of numbers that describes a certain aspect of an image.</a:t>
            </a:r>
          </a:p>
          <a:p>
            <a:pPr>
              <a:buNone/>
            </a:pPr>
            <a:r>
              <a:rPr lang="en-US" sz="2400" dirty="0"/>
              <a:t>In digital images:</a:t>
            </a:r>
          </a:p>
          <a:p>
            <a:pPr marL="742950" lvl="1" indent="-285750">
              <a:buFont typeface="Arial" panose="020B0604020202020204" pitchFamily="34" charset="0"/>
              <a:buChar char="•"/>
            </a:pPr>
            <a:r>
              <a:rPr lang="en-US" sz="2000" b="1" dirty="0"/>
              <a:t>RGB image</a:t>
            </a:r>
            <a:r>
              <a:rPr lang="en-US" sz="2000" dirty="0"/>
              <a:t> → 3 channels: </a:t>
            </a:r>
            <a:r>
              <a:rPr lang="en-US" sz="2000" b="1" dirty="0"/>
              <a:t>Red</a:t>
            </a:r>
            <a:r>
              <a:rPr lang="en-US" sz="2000" dirty="0"/>
              <a:t>, </a:t>
            </a:r>
            <a:r>
              <a:rPr lang="en-US" sz="2000" b="1" dirty="0"/>
              <a:t>Green</a:t>
            </a:r>
            <a:r>
              <a:rPr lang="en-US" sz="2000" dirty="0"/>
              <a:t>, </a:t>
            </a:r>
            <a:r>
              <a:rPr lang="en-US" sz="2000" b="1" dirty="0"/>
              <a:t>Blue</a:t>
            </a:r>
            <a:r>
              <a:rPr lang="en-US" sz="2000" dirty="0"/>
              <a:t>.</a:t>
            </a:r>
          </a:p>
          <a:p>
            <a:pPr marL="742950" lvl="1" indent="-285750">
              <a:buFont typeface="Arial" panose="020B0604020202020204" pitchFamily="34" charset="0"/>
              <a:buChar char="•"/>
            </a:pPr>
            <a:r>
              <a:rPr lang="en-US" sz="2000" b="1" dirty="0"/>
              <a:t>Grayscale image</a:t>
            </a:r>
            <a:r>
              <a:rPr lang="en-US" sz="2000" dirty="0"/>
              <a:t> → 1 channel: </a:t>
            </a:r>
            <a:r>
              <a:rPr lang="en-US" sz="2000" b="1" dirty="0"/>
              <a:t>intensity (brightness)</a:t>
            </a:r>
            <a:r>
              <a:rPr lang="en-US" sz="2000" dirty="0"/>
              <a:t> only.</a:t>
            </a:r>
          </a:p>
        </p:txBody>
      </p:sp>
      <p:pic>
        <p:nvPicPr>
          <p:cNvPr id="4" name="Picture 3">
            <a:extLst>
              <a:ext uri="{FF2B5EF4-FFF2-40B4-BE49-F238E27FC236}">
                <a16:creationId xmlns:a16="http://schemas.microsoft.com/office/drawing/2014/main" id="{194C6892-D183-6124-D9E6-AFDC4CBA2CC2}"/>
              </a:ext>
            </a:extLst>
          </p:cNvPr>
          <p:cNvPicPr>
            <a:picLocks noChangeAspect="1"/>
          </p:cNvPicPr>
          <p:nvPr/>
        </p:nvPicPr>
        <p:blipFill>
          <a:blip r:embed="rId3"/>
          <a:stretch>
            <a:fillRect/>
          </a:stretch>
        </p:blipFill>
        <p:spPr>
          <a:xfrm>
            <a:off x="5224464" y="3701265"/>
            <a:ext cx="6370038" cy="2642320"/>
          </a:xfrm>
          <a:prstGeom prst="rect">
            <a:avLst/>
          </a:prstGeom>
        </p:spPr>
      </p:pic>
      <p:sp>
        <p:nvSpPr>
          <p:cNvPr id="7" name="TextBox 6">
            <a:extLst>
              <a:ext uri="{FF2B5EF4-FFF2-40B4-BE49-F238E27FC236}">
                <a16:creationId xmlns:a16="http://schemas.microsoft.com/office/drawing/2014/main" id="{0AA2EF82-781D-46FF-FD66-5546FE591714}"/>
              </a:ext>
            </a:extLst>
          </p:cNvPr>
          <p:cNvSpPr txBox="1"/>
          <p:nvPr/>
        </p:nvSpPr>
        <p:spPr>
          <a:xfrm>
            <a:off x="423349" y="5667618"/>
            <a:ext cx="4147754" cy="646331"/>
          </a:xfrm>
          <a:prstGeom prst="rect">
            <a:avLst/>
          </a:prstGeom>
          <a:noFill/>
        </p:spPr>
        <p:txBody>
          <a:bodyPr wrap="square">
            <a:spAutoFit/>
          </a:bodyPr>
          <a:lstStyle/>
          <a:p>
            <a:r>
              <a:rPr lang="en-US" b="0" i="0" dirty="0">
                <a:solidFill>
                  <a:srgbClr val="001D35"/>
                </a:solidFill>
                <a:effectLst/>
                <a:latin typeface="Google Sans"/>
              </a:rPr>
              <a:t>the </a:t>
            </a:r>
            <a:r>
              <a:rPr lang="en-US" b="0" i="0" dirty="0">
                <a:solidFill>
                  <a:srgbClr val="001D35"/>
                </a:solidFill>
                <a:effectLst/>
                <a:latin typeface="Courier New" panose="02070309020205020404" pitchFamily="49" charset="0"/>
              </a:rPr>
              <a:t>shape</a:t>
            </a:r>
            <a:r>
              <a:rPr lang="en-US" b="0" i="0" dirty="0">
                <a:solidFill>
                  <a:srgbClr val="001D35"/>
                </a:solidFill>
                <a:effectLst/>
                <a:latin typeface="Google Sans"/>
              </a:rPr>
              <a:t> of an array refers to the dimensions of that array</a:t>
            </a:r>
            <a:endParaRPr lang="en-US" dirty="0"/>
          </a:p>
        </p:txBody>
      </p:sp>
    </p:spTree>
    <p:extLst>
      <p:ext uri="{BB962C8B-B14F-4D97-AF65-F5344CB8AC3E}">
        <p14:creationId xmlns:p14="http://schemas.microsoft.com/office/powerpoint/2010/main" val="79204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9525000" y="0"/>
            <a:ext cx="2667000" cy="6858000"/>
          </a:xfrm>
          <a:prstGeom prst="rect">
            <a:avLst/>
          </a:prstGeom>
          <a:solidFill>
            <a:srgbClr val="FF9800"/>
          </a:solidFill>
          <a:ln/>
        </p:spPr>
      </p:sp>
      <p:sp>
        <p:nvSpPr>
          <p:cNvPr id="3" name="Title"/>
          <p:cNvSpPr/>
          <p:nvPr/>
        </p:nvSpPr>
        <p:spPr>
          <a:xfrm>
            <a:off x="1587500" y="476251"/>
            <a:ext cx="7620000" cy="762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33" b="1" i="0" u="none" strike="noStrike" kern="1200" cap="none" spc="0" normalizeH="0" baseline="0" noProof="0" dirty="0">
                <a:ln>
                  <a:noFill/>
                </a:ln>
                <a:solidFill>
                  <a:srgbClr val="333333"/>
                </a:solidFill>
                <a:effectLst/>
                <a:uLnTx/>
                <a:uFillTx/>
                <a:latin typeface="OpenSans-Bold" pitchFamily="34" charset="0"/>
                <a:ea typeface="OpenSans-Bold" pitchFamily="34" charset="-122"/>
                <a:cs typeface="OpenSans-Bold" pitchFamily="34" charset="-120"/>
              </a:rPr>
              <a:t>Scraping Data</a:t>
            </a:r>
            <a:endParaRPr kumimoji="0" lang="en-US" sz="25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ubtitle 1"/>
          <p:cNvSpPr/>
          <p:nvPr/>
        </p:nvSpPr>
        <p:spPr>
          <a:xfrm>
            <a:off x="952500" y="748401"/>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13"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What is Web Scraping?</a:t>
            </a:r>
            <a:endParaRPr kumimoji="0" lang="en-US" sz="191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Paragraph 1"/>
          <p:cNvSpPr/>
          <p:nvPr/>
        </p:nvSpPr>
        <p:spPr>
          <a:xfrm>
            <a:off x="952500" y="1256401"/>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8"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Web Scraping is the automated process of extracting data from websites. It allows access to large amounts of unstructured data.</a:t>
            </a:r>
            <a:endParaRPr kumimoji="0" lang="en-US" sz="180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ubtitle 2"/>
          <p:cNvSpPr/>
          <p:nvPr/>
        </p:nvSpPr>
        <p:spPr>
          <a:xfrm>
            <a:off x="952500" y="3709751"/>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13"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Legal &amp; Ethical Concerns</a:t>
            </a:r>
            <a:endParaRPr kumimoji="0" lang="en-US" sz="191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Paragraph 2"/>
          <p:cNvSpPr/>
          <p:nvPr/>
        </p:nvSpPr>
        <p:spPr>
          <a:xfrm>
            <a:off x="952500" y="4185477"/>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8"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Always check the site’s terms of service. Avoid scraping personal or copyrighted content without permission.</a:t>
            </a:r>
            <a:endParaRPr kumimoji="0" lang="en-US" sz="180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ubtitle 3"/>
          <p:cNvSpPr/>
          <p:nvPr/>
        </p:nvSpPr>
        <p:spPr>
          <a:xfrm>
            <a:off x="952500" y="4944338"/>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13"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Scraping Targets</a:t>
            </a:r>
            <a:endParaRPr kumimoji="0" lang="en-US" sz="191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Paragraph 3"/>
          <p:cNvSpPr/>
          <p:nvPr/>
        </p:nvSpPr>
        <p:spPr>
          <a:xfrm>
            <a:off x="952500" y="5430822"/>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8"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E-commerce, news, social media, and public records are common scraping targets for ML training data.</a:t>
            </a:r>
            <a:endParaRPr kumimoji="0" lang="en-US" sz="180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descr="preencoded.png"/>
          <p:cNvPicPr>
            <a:picLocks noChangeAspect="1"/>
          </p:cNvPicPr>
          <p:nvPr/>
        </p:nvPicPr>
        <p:blipFill>
          <a:blip r:embed="rId3"/>
          <a:stretch>
            <a:fillRect/>
          </a:stretch>
        </p:blipFill>
        <p:spPr>
          <a:xfrm>
            <a:off x="8318501" y="1778001"/>
            <a:ext cx="3136900" cy="3136900"/>
          </a:xfrm>
          <a:prstGeom prst="rect">
            <a:avLst/>
          </a:prstGeom>
        </p:spPr>
      </p:pic>
      <p:sp>
        <p:nvSpPr>
          <p:cNvPr id="11" name="StaticPath"/>
          <p:cNvSpPr/>
          <p:nvPr/>
        </p:nvSpPr>
        <p:spPr>
          <a:xfrm>
            <a:off x="-1746249" y="5080000"/>
            <a:ext cx="2316480" cy="2316480"/>
          </a:xfrm>
          <a:prstGeom prst="ellipse">
            <a:avLst/>
          </a:prstGeom>
          <a:solidFill>
            <a:srgbClr val="000000">
              <a:alpha val="0"/>
            </a:srgbClr>
          </a:solidFill>
          <a:ln w="211667">
            <a:solidFill>
              <a:srgbClr val="FF9800"/>
            </a:solidFill>
            <a:prstDash val="solid"/>
          </a:ln>
        </p:spPr>
      </p:sp>
      <p:sp>
        <p:nvSpPr>
          <p:cNvPr id="12" name="StaticPath"/>
          <p:cNvSpPr/>
          <p:nvPr/>
        </p:nvSpPr>
        <p:spPr>
          <a:xfrm>
            <a:off x="381000" y="273052"/>
            <a:ext cx="643891" cy="643889"/>
          </a:xfrm>
          <a:prstGeom prst="ellipse">
            <a:avLst/>
          </a:prstGeom>
          <a:solidFill>
            <a:srgbClr val="000000"/>
          </a:solidFill>
          <a:ln/>
        </p:spPr>
      </p:sp>
      <p:sp>
        <p:nvSpPr>
          <p:cNvPr id="14" name="TextBox 13">
            <a:extLst>
              <a:ext uri="{FF2B5EF4-FFF2-40B4-BE49-F238E27FC236}">
                <a16:creationId xmlns:a16="http://schemas.microsoft.com/office/drawing/2014/main" id="{B78ADBF1-6156-058D-7C1B-964A277EADEB}"/>
              </a:ext>
            </a:extLst>
          </p:cNvPr>
          <p:cNvSpPr txBox="1"/>
          <p:nvPr/>
        </p:nvSpPr>
        <p:spPr>
          <a:xfrm>
            <a:off x="1024891" y="2764414"/>
            <a:ext cx="702474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How the Web 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Websites are rendered using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interact via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HTTP requests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(GET, POST)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Responses contain structured info (tables,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divs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spans)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9525000" y="0"/>
            <a:ext cx="2667000" cy="6858000"/>
          </a:xfrm>
          <a:prstGeom prst="rect">
            <a:avLst/>
          </a:prstGeom>
          <a:solidFill>
            <a:srgbClr val="FF9800"/>
          </a:solidFill>
          <a:ln/>
        </p:spPr>
      </p:sp>
      <p:sp>
        <p:nvSpPr>
          <p:cNvPr id="3" name="Title"/>
          <p:cNvSpPr/>
          <p:nvPr/>
        </p:nvSpPr>
        <p:spPr>
          <a:xfrm>
            <a:off x="1587500" y="476251"/>
            <a:ext cx="7620000" cy="762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33" b="1" i="0" u="none" strike="noStrike" kern="1200" cap="none" spc="0" normalizeH="0" baseline="0" noProof="0" dirty="0">
                <a:ln>
                  <a:noFill/>
                </a:ln>
                <a:solidFill>
                  <a:srgbClr val="333333"/>
                </a:solidFill>
                <a:effectLst/>
                <a:uLnTx/>
                <a:uFillTx/>
                <a:latin typeface="OpenSans-Bold" pitchFamily="34" charset="0"/>
                <a:ea typeface="OpenSans-Bold" pitchFamily="34" charset="-122"/>
                <a:cs typeface="OpenSans-Bold" pitchFamily="34" charset="-120"/>
              </a:rPr>
              <a:t>Popular Scraping Libraries</a:t>
            </a:r>
            <a:endParaRPr kumimoji="0" lang="en-US" sz="25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ubtitle 1"/>
          <p:cNvSpPr/>
          <p:nvPr/>
        </p:nvSpPr>
        <p:spPr>
          <a:xfrm>
            <a:off x="952500" y="1587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OpenSans-Bold" pitchFamily="34" charset="0"/>
                <a:ea typeface="OpenSans-Bold" pitchFamily="34" charset="-122"/>
                <a:cs typeface="OpenSans-Bold" pitchFamily="34" charset="-120"/>
              </a:rPr>
              <a:t>BeautifulSoup</a:t>
            </a: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 (simplest): Parses HTML into searchable objects.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Paragraph 1"/>
          <p:cNvSpPr/>
          <p:nvPr/>
        </p:nvSpPr>
        <p:spPr>
          <a:xfrm>
            <a:off x="952500" y="2063226"/>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 Python library for parsing HTML and XML. It’s beginner-friendly and works well with static pages.</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ubtitle 2"/>
          <p:cNvSpPr/>
          <p:nvPr/>
        </p:nvSpPr>
        <p:spPr>
          <a:xfrm>
            <a:off x="952500" y="3333226"/>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Scrapy (advanced): For large-scale and structured scraping.</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Paragraph 2"/>
          <p:cNvSpPr/>
          <p:nvPr/>
        </p:nvSpPr>
        <p:spPr>
          <a:xfrm>
            <a:off x="952500" y="3841226"/>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 powerful framework for large-scale scraping with built-in handling for requests, pipelines, and spiders.</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ubtitle 3"/>
          <p:cNvSpPr/>
          <p:nvPr/>
        </p:nvSpPr>
        <p:spPr>
          <a:xfrm>
            <a:off x="952500" y="4793726"/>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Selenium (Used when content loads dynamically via JavaScript.)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Paragraph 3"/>
          <p:cNvSpPr/>
          <p:nvPr/>
        </p:nvSpPr>
        <p:spPr>
          <a:xfrm>
            <a:off x="952500" y="5301726"/>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Simulates browser behavior and can scrape JavaScript-heavy websites by automating browser interaction.</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descr="preencoded.png"/>
          <p:cNvPicPr>
            <a:picLocks noChangeAspect="1"/>
          </p:cNvPicPr>
          <p:nvPr/>
        </p:nvPicPr>
        <p:blipFill>
          <a:blip r:embed="rId3"/>
          <a:stretch>
            <a:fillRect/>
          </a:stretch>
        </p:blipFill>
        <p:spPr>
          <a:xfrm>
            <a:off x="8318501" y="1778001"/>
            <a:ext cx="3136900" cy="3136900"/>
          </a:xfrm>
          <a:prstGeom prst="rect">
            <a:avLst/>
          </a:prstGeom>
        </p:spPr>
      </p:pic>
      <p:sp>
        <p:nvSpPr>
          <p:cNvPr id="11" name="StaticPath"/>
          <p:cNvSpPr/>
          <p:nvPr/>
        </p:nvSpPr>
        <p:spPr>
          <a:xfrm>
            <a:off x="-1746249" y="5080000"/>
            <a:ext cx="2316480" cy="2316480"/>
          </a:xfrm>
          <a:prstGeom prst="ellipse">
            <a:avLst/>
          </a:prstGeom>
          <a:solidFill>
            <a:srgbClr val="000000">
              <a:alpha val="0"/>
            </a:srgbClr>
          </a:solidFill>
          <a:ln w="211667">
            <a:solidFill>
              <a:srgbClr val="FF9800"/>
            </a:solidFill>
            <a:prstDash val="solid"/>
          </a:ln>
        </p:spPr>
      </p:sp>
      <p:sp>
        <p:nvSpPr>
          <p:cNvPr id="12" name="StaticPath"/>
          <p:cNvSpPr/>
          <p:nvPr/>
        </p:nvSpPr>
        <p:spPr>
          <a:xfrm>
            <a:off x="381000" y="273052"/>
            <a:ext cx="643891" cy="643889"/>
          </a:xfrm>
          <a:prstGeom prst="ellipse">
            <a:avLst/>
          </a:prstGeom>
          <a:solidFill>
            <a:srgbClr val="000000"/>
          </a:solidFill>
          <a:ln/>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083B7D-416A-1E2C-05F5-EF991D91F63E}"/>
              </a:ext>
            </a:extLst>
          </p:cNvPr>
          <p:cNvSpPr txBox="1"/>
          <p:nvPr/>
        </p:nvSpPr>
        <p:spPr>
          <a:xfrm>
            <a:off x="554019" y="1303980"/>
            <a:ext cx="6099586"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APIs provide structured access to live data streams.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Anatomy of an API: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Endpoint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URL for the resource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GET/POST/PUT/DELETE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Headers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Metadata, tokens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Response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Usually in JSON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 Tools: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requests in Python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tweepy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Twitter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newsapi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-python for news articles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DC7AA0C-BDAF-6DD3-3AF2-F6BD9B7A4FB6}"/>
              </a:ext>
            </a:extLst>
          </p:cNvPr>
          <p:cNvSpPr txBox="1"/>
          <p:nvPr/>
        </p:nvSpPr>
        <p:spPr>
          <a:xfrm>
            <a:off x="554019" y="471550"/>
            <a:ext cx="609958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Data Collection Using APIs</a:t>
            </a:r>
          </a:p>
        </p:txBody>
      </p:sp>
      <p:sp>
        <p:nvSpPr>
          <p:cNvPr id="7" name="TextBox 6">
            <a:extLst>
              <a:ext uri="{FF2B5EF4-FFF2-40B4-BE49-F238E27FC236}">
                <a16:creationId xmlns:a16="http://schemas.microsoft.com/office/drawing/2014/main" id="{214B74D4-00CA-2846-05E6-2D63EF81DAB1}"/>
              </a:ext>
            </a:extLst>
          </p:cNvPr>
          <p:cNvSpPr txBox="1"/>
          <p:nvPr/>
        </p:nvSpPr>
        <p:spPr>
          <a:xfrm>
            <a:off x="801444" y="4355125"/>
            <a:ext cx="8288767"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newsapi.org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/v2/</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top-headlines?country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in&amp;apiKey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=YOUR_KEY"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requests.get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response.json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article in data['articles'][:5]: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print(article['title'])</a:t>
            </a:r>
          </a:p>
        </p:txBody>
      </p:sp>
    </p:spTree>
    <p:extLst>
      <p:ext uri="{BB962C8B-B14F-4D97-AF65-F5344CB8AC3E}">
        <p14:creationId xmlns:p14="http://schemas.microsoft.com/office/powerpoint/2010/main" val="3797805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00F3262-075A-E5C9-8694-25F2D2DB57C9}"/>
              </a:ext>
            </a:extLst>
          </p:cNvPr>
          <p:cNvGraphicFramePr>
            <a:graphicFrameLocks noGrp="1"/>
          </p:cNvGraphicFramePr>
          <p:nvPr/>
        </p:nvGraphicFramePr>
        <p:xfrm>
          <a:off x="838200" y="2011680"/>
          <a:ext cx="10515600" cy="2975635"/>
        </p:xfrm>
        <a:graphic>
          <a:graphicData uri="http://schemas.openxmlformats.org/drawingml/2006/table">
            <a:tbl>
              <a:tblPr/>
              <a:tblGrid>
                <a:gridCol w="5257800">
                  <a:extLst>
                    <a:ext uri="{9D8B030D-6E8A-4147-A177-3AD203B41FA5}">
                      <a16:colId xmlns:a16="http://schemas.microsoft.com/office/drawing/2014/main" val="3290951696"/>
                    </a:ext>
                  </a:extLst>
                </a:gridCol>
                <a:gridCol w="5257800">
                  <a:extLst>
                    <a:ext uri="{9D8B030D-6E8A-4147-A177-3AD203B41FA5}">
                      <a16:colId xmlns:a16="http://schemas.microsoft.com/office/drawing/2014/main" val="2412400645"/>
                    </a:ext>
                  </a:extLst>
                </a:gridCol>
              </a:tblGrid>
              <a:tr h="467111">
                <a:tc>
                  <a:txBody>
                    <a:bodyPr/>
                    <a:lstStyle/>
                    <a:p>
                      <a:r>
                        <a:rPr lang="en-US" b="1"/>
                        <a:t>Incomplete data</a:t>
                      </a:r>
                      <a:endParaRPr lang="en-US"/>
                    </a:p>
                  </a:txBody>
                  <a:tcPr anchor="ctr">
                    <a:lnL>
                      <a:noFill/>
                    </a:lnL>
                    <a:lnR>
                      <a:noFill/>
                    </a:lnR>
                    <a:lnT>
                      <a:noFill/>
                    </a:lnT>
                    <a:lnB>
                      <a:noFill/>
                    </a:lnB>
                    <a:noFill/>
                  </a:tcPr>
                </a:tc>
                <a:tc>
                  <a:txBody>
                    <a:bodyPr/>
                    <a:lstStyle/>
                    <a:p>
                      <a:r>
                        <a:rPr lang="en-US" dirty="0"/>
                        <a:t>APIs return partial results</a:t>
                      </a:r>
                    </a:p>
                  </a:txBody>
                  <a:tcPr anchor="ctr">
                    <a:lnL>
                      <a:noFill/>
                    </a:lnL>
                    <a:lnR>
                      <a:noFill/>
                    </a:lnR>
                    <a:lnT>
                      <a:noFill/>
                    </a:lnT>
                    <a:lnB>
                      <a:noFill/>
                    </a:lnB>
                    <a:noFill/>
                  </a:tcPr>
                </a:tc>
                <a:extLst>
                  <a:ext uri="{0D108BD9-81ED-4DB2-BD59-A6C34878D82A}">
                    <a16:rowId xmlns:a16="http://schemas.microsoft.com/office/drawing/2014/main" val="1042606966"/>
                  </a:ext>
                </a:extLst>
              </a:tr>
              <a:tr h="467111">
                <a:tc>
                  <a:txBody>
                    <a:bodyPr/>
                    <a:lstStyle/>
                    <a:p>
                      <a:r>
                        <a:rPr lang="en-US" b="1"/>
                        <a:t>Dynamic websites</a:t>
                      </a:r>
                      <a:endParaRPr lang="en-US"/>
                    </a:p>
                  </a:txBody>
                  <a:tcPr anchor="ctr">
                    <a:lnL>
                      <a:noFill/>
                    </a:lnL>
                    <a:lnR>
                      <a:noFill/>
                    </a:lnR>
                    <a:lnT>
                      <a:noFill/>
                    </a:lnT>
                    <a:lnB>
                      <a:noFill/>
                    </a:lnB>
                    <a:noFill/>
                  </a:tcPr>
                </a:tc>
                <a:tc>
                  <a:txBody>
                    <a:bodyPr/>
                    <a:lstStyle/>
                    <a:p>
                      <a:r>
                        <a:rPr lang="en-US"/>
                        <a:t>Require JavaScript rendering (need Selenium)</a:t>
                      </a:r>
                    </a:p>
                  </a:txBody>
                  <a:tcPr anchor="ctr">
                    <a:lnL>
                      <a:noFill/>
                    </a:lnL>
                    <a:lnR>
                      <a:noFill/>
                    </a:lnR>
                    <a:lnT>
                      <a:noFill/>
                    </a:lnT>
                    <a:lnB>
                      <a:noFill/>
                    </a:lnB>
                    <a:noFill/>
                  </a:tcPr>
                </a:tc>
                <a:extLst>
                  <a:ext uri="{0D108BD9-81ED-4DB2-BD59-A6C34878D82A}">
                    <a16:rowId xmlns:a16="http://schemas.microsoft.com/office/drawing/2014/main" val="2396670458"/>
                  </a:ext>
                </a:extLst>
              </a:tr>
              <a:tr h="467111">
                <a:tc>
                  <a:txBody>
                    <a:bodyPr/>
                    <a:lstStyle/>
                    <a:p>
                      <a:r>
                        <a:rPr lang="en-US" b="1"/>
                        <a:t>Rate limits</a:t>
                      </a:r>
                      <a:endParaRPr lang="en-US"/>
                    </a:p>
                  </a:txBody>
                  <a:tcPr anchor="ctr">
                    <a:lnL>
                      <a:noFill/>
                    </a:lnL>
                    <a:lnR>
                      <a:noFill/>
                    </a:lnR>
                    <a:lnT>
                      <a:noFill/>
                    </a:lnT>
                    <a:lnB>
                      <a:noFill/>
                    </a:lnB>
                    <a:noFill/>
                  </a:tcPr>
                </a:tc>
                <a:tc>
                  <a:txBody>
                    <a:bodyPr/>
                    <a:lstStyle/>
                    <a:p>
                      <a:r>
                        <a:rPr lang="en-US"/>
                        <a:t>Many APIs allow only X requests/hour</a:t>
                      </a:r>
                    </a:p>
                  </a:txBody>
                  <a:tcPr anchor="ctr">
                    <a:lnL>
                      <a:noFill/>
                    </a:lnL>
                    <a:lnR>
                      <a:noFill/>
                    </a:lnR>
                    <a:lnT>
                      <a:noFill/>
                    </a:lnT>
                    <a:lnB>
                      <a:noFill/>
                    </a:lnB>
                    <a:noFill/>
                  </a:tcPr>
                </a:tc>
                <a:extLst>
                  <a:ext uri="{0D108BD9-81ED-4DB2-BD59-A6C34878D82A}">
                    <a16:rowId xmlns:a16="http://schemas.microsoft.com/office/drawing/2014/main" val="1905244482"/>
                  </a:ext>
                </a:extLst>
              </a:tr>
              <a:tr h="467111">
                <a:tc>
                  <a:txBody>
                    <a:bodyPr/>
                    <a:lstStyle/>
                    <a:p>
                      <a:r>
                        <a:rPr lang="en-US" b="1"/>
                        <a:t>Legal restrictions</a:t>
                      </a:r>
                      <a:endParaRPr lang="en-US"/>
                    </a:p>
                  </a:txBody>
                  <a:tcPr anchor="ctr">
                    <a:lnL>
                      <a:noFill/>
                    </a:lnL>
                    <a:lnR>
                      <a:noFill/>
                    </a:lnR>
                    <a:lnT>
                      <a:noFill/>
                    </a:lnT>
                    <a:lnB>
                      <a:noFill/>
                    </a:lnB>
                    <a:noFill/>
                  </a:tcPr>
                </a:tc>
                <a:tc>
                  <a:txBody>
                    <a:bodyPr/>
                    <a:lstStyle/>
                    <a:p>
                      <a:r>
                        <a:rPr lang="en-US"/>
                        <a:t>Data scraping can violate ToS or data laws</a:t>
                      </a:r>
                    </a:p>
                  </a:txBody>
                  <a:tcPr anchor="ctr">
                    <a:lnL>
                      <a:noFill/>
                    </a:lnL>
                    <a:lnR>
                      <a:noFill/>
                    </a:lnR>
                    <a:lnT>
                      <a:noFill/>
                    </a:lnT>
                    <a:lnB>
                      <a:noFill/>
                    </a:lnB>
                    <a:noFill/>
                  </a:tcPr>
                </a:tc>
                <a:extLst>
                  <a:ext uri="{0D108BD9-81ED-4DB2-BD59-A6C34878D82A}">
                    <a16:rowId xmlns:a16="http://schemas.microsoft.com/office/drawing/2014/main" val="3972822967"/>
                  </a:ext>
                </a:extLst>
              </a:tr>
              <a:tr h="467111">
                <a:tc>
                  <a:txBody>
                    <a:bodyPr/>
                    <a:lstStyle/>
                    <a:p>
                      <a:r>
                        <a:rPr lang="en-US" b="1"/>
                        <a:t>Bias</a:t>
                      </a:r>
                      <a:endParaRPr lang="en-US"/>
                    </a:p>
                  </a:txBody>
                  <a:tcPr anchor="ctr">
                    <a:lnL>
                      <a:noFill/>
                    </a:lnL>
                    <a:lnR>
                      <a:noFill/>
                    </a:lnR>
                    <a:lnT>
                      <a:noFill/>
                    </a:lnT>
                    <a:lnB>
                      <a:noFill/>
                    </a:lnB>
                    <a:noFill/>
                  </a:tcPr>
                </a:tc>
                <a:tc>
                  <a:txBody>
                    <a:bodyPr/>
                    <a:lstStyle/>
                    <a:p>
                      <a:r>
                        <a:rPr lang="en-US"/>
                        <a:t>Source of data may skew outcomes</a:t>
                      </a:r>
                    </a:p>
                  </a:txBody>
                  <a:tcPr anchor="ctr">
                    <a:lnL>
                      <a:noFill/>
                    </a:lnL>
                    <a:lnR>
                      <a:noFill/>
                    </a:lnR>
                    <a:lnT>
                      <a:noFill/>
                    </a:lnT>
                    <a:lnB>
                      <a:noFill/>
                    </a:lnB>
                    <a:noFill/>
                  </a:tcPr>
                </a:tc>
                <a:extLst>
                  <a:ext uri="{0D108BD9-81ED-4DB2-BD59-A6C34878D82A}">
                    <a16:rowId xmlns:a16="http://schemas.microsoft.com/office/drawing/2014/main" val="632666188"/>
                  </a:ext>
                </a:extLst>
              </a:tr>
              <a:tr h="467111">
                <a:tc>
                  <a:txBody>
                    <a:bodyPr/>
                    <a:lstStyle/>
                    <a:p>
                      <a:r>
                        <a:rPr lang="en-US" b="1"/>
                        <a:t>Anonymization</a:t>
                      </a:r>
                      <a:endParaRPr lang="en-US"/>
                    </a:p>
                  </a:txBody>
                  <a:tcPr anchor="ctr">
                    <a:lnL>
                      <a:noFill/>
                    </a:lnL>
                    <a:lnR>
                      <a:noFill/>
                    </a:lnR>
                    <a:lnT>
                      <a:noFill/>
                    </a:lnT>
                    <a:lnB>
                      <a:noFill/>
                    </a:lnB>
                    <a:noFill/>
                  </a:tcPr>
                </a:tc>
                <a:tc>
                  <a:txBody>
                    <a:bodyPr/>
                    <a:lstStyle/>
                    <a:p>
                      <a:r>
                        <a:rPr lang="en-US" dirty="0"/>
                        <a:t>Sensitive data must be stripped of PII (</a:t>
                      </a:r>
                      <a:r>
                        <a:rPr lang="en-US" b="1" dirty="0"/>
                        <a:t>Personally Identifiable Information)</a:t>
                      </a:r>
                      <a:endParaRPr lang="en-US" dirty="0"/>
                    </a:p>
                  </a:txBody>
                  <a:tcPr anchor="ctr">
                    <a:lnL>
                      <a:noFill/>
                    </a:lnL>
                    <a:lnR>
                      <a:noFill/>
                    </a:lnR>
                    <a:lnT>
                      <a:noFill/>
                    </a:lnT>
                    <a:lnB>
                      <a:noFill/>
                    </a:lnB>
                    <a:noFill/>
                  </a:tcPr>
                </a:tc>
                <a:extLst>
                  <a:ext uri="{0D108BD9-81ED-4DB2-BD59-A6C34878D82A}">
                    <a16:rowId xmlns:a16="http://schemas.microsoft.com/office/drawing/2014/main" val="1354376409"/>
                  </a:ext>
                </a:extLst>
              </a:tr>
            </a:tbl>
          </a:graphicData>
        </a:graphic>
      </p:graphicFrame>
      <p:sp>
        <p:nvSpPr>
          <p:cNvPr id="4" name="TextBox 3">
            <a:extLst>
              <a:ext uri="{FF2B5EF4-FFF2-40B4-BE49-F238E27FC236}">
                <a16:creationId xmlns:a16="http://schemas.microsoft.com/office/drawing/2014/main" id="{8877D87B-A322-C4AF-4DB7-2BC039459885}"/>
              </a:ext>
            </a:extLst>
          </p:cNvPr>
          <p:cNvSpPr txBox="1"/>
          <p:nvPr/>
        </p:nvSpPr>
        <p:spPr>
          <a:xfrm>
            <a:off x="838200" y="772764"/>
            <a:ext cx="609958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Challenges in Data Collection</a:t>
            </a:r>
          </a:p>
        </p:txBody>
      </p:sp>
    </p:spTree>
    <p:extLst>
      <p:ext uri="{BB962C8B-B14F-4D97-AF65-F5344CB8AC3E}">
        <p14:creationId xmlns:p14="http://schemas.microsoft.com/office/powerpoint/2010/main" val="3013848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9525000" y="0"/>
            <a:ext cx="2667000" cy="6858000"/>
          </a:xfrm>
          <a:prstGeom prst="rect">
            <a:avLst/>
          </a:prstGeom>
          <a:solidFill>
            <a:srgbClr val="FF9800"/>
          </a:solidFill>
          <a:ln/>
        </p:spPr>
      </p:sp>
      <p:sp>
        <p:nvSpPr>
          <p:cNvPr id="3" name="Title"/>
          <p:cNvSpPr/>
          <p:nvPr/>
        </p:nvSpPr>
        <p:spPr>
          <a:xfrm>
            <a:off x="1587500" y="476251"/>
            <a:ext cx="7620000" cy="762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33" b="1" i="0" u="none" strike="noStrike" kern="1200" cap="none" spc="0" normalizeH="0" baseline="0" noProof="0" dirty="0">
                <a:ln>
                  <a:noFill/>
                </a:ln>
                <a:solidFill>
                  <a:srgbClr val="333333"/>
                </a:solidFill>
                <a:effectLst/>
                <a:uLnTx/>
                <a:uFillTx/>
                <a:latin typeface="OpenSans-Bold" pitchFamily="34" charset="0"/>
                <a:ea typeface="OpenSans-Bold" pitchFamily="34" charset="-122"/>
                <a:cs typeface="OpenSans-Bold" pitchFamily="34" charset="-120"/>
              </a:rPr>
              <a:t>What is Data Annotation?</a:t>
            </a:r>
            <a:endParaRPr kumimoji="0" lang="en-US" sz="25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ubtitle 1"/>
          <p:cNvSpPr/>
          <p:nvPr/>
        </p:nvSpPr>
        <p:spPr>
          <a:xfrm>
            <a:off x="952500" y="1587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Why Annotate?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Paragraph 1"/>
          <p:cNvSpPr/>
          <p:nvPr/>
        </p:nvSpPr>
        <p:spPr>
          <a:xfrm>
            <a:off x="952500" y="2095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Machine learning models need labeled data for supervised learning. Annotations provide ground truth for training.</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ubtitle 2"/>
          <p:cNvSpPr/>
          <p:nvPr/>
        </p:nvSpPr>
        <p:spPr>
          <a:xfrm>
            <a:off x="952500" y="3365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Common Types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Paragraph 2"/>
          <p:cNvSpPr/>
          <p:nvPr/>
        </p:nvSpPr>
        <p:spPr>
          <a:xfrm>
            <a:off x="952500" y="38735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Classification labels, bounding boxes, segmentation masks, and entity recognition tags are common annotations.</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ubtitle 3"/>
          <p:cNvSpPr/>
          <p:nvPr/>
        </p:nvSpPr>
        <p:spPr>
          <a:xfrm>
            <a:off x="952500" y="48260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Impact on Accuracy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Paragraph 3"/>
          <p:cNvSpPr/>
          <p:nvPr/>
        </p:nvSpPr>
        <p:spPr>
          <a:xfrm>
            <a:off x="952500" y="5334000"/>
            <a:ext cx="6985000" cy="1905000"/>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High-quality annotations lead to better model performance, while poor labeling introduces noise and errors.</a:t>
            </a:r>
            <a:endParaRPr kumimoji="0" lang="en-US" sz="18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descr="preencoded.png"/>
          <p:cNvPicPr>
            <a:picLocks noChangeAspect="1"/>
          </p:cNvPicPr>
          <p:nvPr/>
        </p:nvPicPr>
        <p:blipFill>
          <a:blip r:embed="rId3"/>
          <a:stretch>
            <a:fillRect/>
          </a:stretch>
        </p:blipFill>
        <p:spPr>
          <a:xfrm>
            <a:off x="8318501" y="1778001"/>
            <a:ext cx="3136900" cy="3136900"/>
          </a:xfrm>
          <a:prstGeom prst="rect">
            <a:avLst/>
          </a:prstGeom>
        </p:spPr>
      </p:pic>
      <p:sp>
        <p:nvSpPr>
          <p:cNvPr id="11" name="StaticPath"/>
          <p:cNvSpPr/>
          <p:nvPr/>
        </p:nvSpPr>
        <p:spPr>
          <a:xfrm>
            <a:off x="-1746249" y="5080000"/>
            <a:ext cx="2316480" cy="2316480"/>
          </a:xfrm>
          <a:prstGeom prst="ellipse">
            <a:avLst/>
          </a:prstGeom>
          <a:solidFill>
            <a:srgbClr val="000000">
              <a:alpha val="0"/>
            </a:srgbClr>
          </a:solidFill>
          <a:ln w="211667">
            <a:solidFill>
              <a:srgbClr val="FF9800"/>
            </a:solidFill>
            <a:prstDash val="solid"/>
          </a:ln>
        </p:spPr>
      </p:sp>
      <p:sp>
        <p:nvSpPr>
          <p:cNvPr id="12" name="StaticPath"/>
          <p:cNvSpPr/>
          <p:nvPr/>
        </p:nvSpPr>
        <p:spPr>
          <a:xfrm>
            <a:off x="381000" y="273052"/>
            <a:ext cx="643891" cy="643889"/>
          </a:xfrm>
          <a:prstGeom prst="ellipse">
            <a:avLst/>
          </a:prstGeom>
          <a:solidFill>
            <a:srgbClr val="000000"/>
          </a:solidFill>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E3D8F9-9587-EF01-ECC7-E61843F5D3E7}"/>
              </a:ext>
            </a:extLst>
          </p:cNvPr>
          <p:cNvPicPr>
            <a:picLocks noChangeAspect="1"/>
          </p:cNvPicPr>
          <p:nvPr/>
        </p:nvPicPr>
        <p:blipFill>
          <a:blip r:embed="rId2"/>
          <a:stretch>
            <a:fillRect/>
          </a:stretch>
        </p:blipFill>
        <p:spPr>
          <a:xfrm>
            <a:off x="5249731" y="1887742"/>
            <a:ext cx="6839249" cy="4149018"/>
          </a:xfrm>
          <a:prstGeom prst="rect">
            <a:avLst/>
          </a:prstGeom>
        </p:spPr>
      </p:pic>
      <p:sp>
        <p:nvSpPr>
          <p:cNvPr id="5" name="TextBox 4">
            <a:extLst>
              <a:ext uri="{FF2B5EF4-FFF2-40B4-BE49-F238E27FC236}">
                <a16:creationId xmlns:a16="http://schemas.microsoft.com/office/drawing/2014/main" id="{69D1A84D-8E34-091F-E789-AF0F4767AD92}"/>
              </a:ext>
            </a:extLst>
          </p:cNvPr>
          <p:cNvSpPr txBox="1"/>
          <p:nvPr/>
        </p:nvSpPr>
        <p:spPr>
          <a:xfrm>
            <a:off x="489473" y="447419"/>
            <a:ext cx="781172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models (esp. supervised) require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labeled 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Sentiment, NER, categories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Images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Bounding boxes, segmentation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Tabular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Regression labels, binary classes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 Tools: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Labelbox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(cloud-based)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CVAT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(open-source, for images)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Prodigy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text/NLP)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LightTag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(team annotation)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 Guidelines: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Maintain consistency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multiple annotators for reliability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Clean ambiguous samples</a:t>
            </a:r>
          </a:p>
        </p:txBody>
      </p:sp>
    </p:spTree>
    <p:extLst>
      <p:ext uri="{BB962C8B-B14F-4D97-AF65-F5344CB8AC3E}">
        <p14:creationId xmlns:p14="http://schemas.microsoft.com/office/powerpoint/2010/main" val="2779845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160275" y="0"/>
            <a:ext cx="1203960" cy="1203960"/>
          </a:xfrm>
          <a:prstGeom prst="ellipse">
            <a:avLst/>
          </a:prstGeom>
          <a:solidFill>
            <a:srgbClr val="000000">
              <a:alpha val="0"/>
            </a:srgbClr>
          </a:solidFill>
          <a:ln w="169333">
            <a:solidFill>
              <a:srgbClr val="FF9800"/>
            </a:solidFill>
            <a:prstDash val="solid"/>
          </a:ln>
        </p:spPr>
      </p:sp>
      <p:sp>
        <p:nvSpPr>
          <p:cNvPr id="3" name="Title"/>
          <p:cNvSpPr/>
          <p:nvPr/>
        </p:nvSpPr>
        <p:spPr>
          <a:xfrm>
            <a:off x="3238500" y="366650"/>
            <a:ext cx="5715000" cy="724725"/>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93"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Annotation Tools &amp; Methods</a:t>
            </a:r>
            <a:endParaRPr kumimoji="0" lang="en-US" sz="329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taticPath"/>
          <p:cNvSpPr/>
          <p:nvPr/>
        </p:nvSpPr>
        <p:spPr>
          <a:xfrm>
            <a:off x="11072433" y="285750"/>
            <a:ext cx="803911" cy="803911"/>
          </a:xfrm>
          <a:prstGeom prst="ellipse">
            <a:avLst/>
          </a:prstGeom>
          <a:solidFill>
            <a:srgbClr val="FF9800"/>
          </a:solidFill>
          <a:ln/>
        </p:spPr>
      </p:sp>
      <p:sp>
        <p:nvSpPr>
          <p:cNvPr id="5" name="StaticPath"/>
          <p:cNvSpPr/>
          <p:nvPr/>
        </p:nvSpPr>
        <p:spPr>
          <a:xfrm>
            <a:off x="643573" y="1603503"/>
            <a:ext cx="3028951" cy="2125980"/>
          </a:xfrm>
          <a:prstGeom prst="rect">
            <a:avLst/>
          </a:prstGeom>
          <a:solidFill>
            <a:srgbClr val="FF9800"/>
          </a:solidFill>
          <a:ln w="12700">
            <a:solidFill>
              <a:srgbClr val="000000"/>
            </a:solidFill>
            <a:prstDash val="solid"/>
          </a:ln>
        </p:spPr>
      </p:sp>
      <p:sp>
        <p:nvSpPr>
          <p:cNvPr id="6" name="StaticPath"/>
          <p:cNvSpPr/>
          <p:nvPr/>
        </p:nvSpPr>
        <p:spPr>
          <a:xfrm>
            <a:off x="4569270" y="1603503"/>
            <a:ext cx="3028951" cy="2125980"/>
          </a:xfrm>
          <a:prstGeom prst="rect">
            <a:avLst/>
          </a:prstGeom>
          <a:solidFill>
            <a:srgbClr val="FF9800"/>
          </a:solidFill>
          <a:ln w="12700">
            <a:solidFill>
              <a:srgbClr val="000000"/>
            </a:solidFill>
            <a:prstDash val="solid"/>
          </a:ln>
        </p:spPr>
      </p:sp>
      <p:sp>
        <p:nvSpPr>
          <p:cNvPr id="7" name="StaticPath"/>
          <p:cNvSpPr/>
          <p:nvPr/>
        </p:nvSpPr>
        <p:spPr>
          <a:xfrm>
            <a:off x="8483854" y="1603503"/>
            <a:ext cx="3028951" cy="2125980"/>
          </a:xfrm>
          <a:prstGeom prst="rect">
            <a:avLst/>
          </a:prstGeom>
          <a:solidFill>
            <a:srgbClr val="FF9800"/>
          </a:solidFill>
          <a:ln w="12700">
            <a:solidFill>
              <a:srgbClr val="000000"/>
            </a:solidFill>
            <a:prstDash val="solid"/>
          </a:ln>
        </p:spPr>
      </p:sp>
      <p:sp>
        <p:nvSpPr>
          <p:cNvPr id="8" name="Form title 1"/>
          <p:cNvSpPr/>
          <p:nvPr/>
        </p:nvSpPr>
        <p:spPr>
          <a:xfrm>
            <a:off x="784352" y="2246121"/>
            <a:ext cx="2754437" cy="808248"/>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44"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Manual Annotation</a:t>
            </a:r>
            <a:endParaRPr kumimoji="0" lang="en-US" sz="30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rm title 2"/>
          <p:cNvSpPr/>
          <p:nvPr/>
        </p:nvSpPr>
        <p:spPr>
          <a:xfrm>
            <a:off x="4710112" y="2271967"/>
            <a:ext cx="2754437" cy="808248"/>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44"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Platform Solutions</a:t>
            </a:r>
            <a:endParaRPr kumimoji="0" lang="en-US" sz="30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rm title 3"/>
          <p:cNvSpPr/>
          <p:nvPr/>
        </p:nvSpPr>
        <p:spPr>
          <a:xfrm>
            <a:off x="8629206" y="2263901"/>
            <a:ext cx="2754437" cy="808248"/>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44"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Automation Aids</a:t>
            </a:r>
            <a:endParaRPr kumimoji="0" lang="en-US" sz="30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orm text 1"/>
          <p:cNvSpPr/>
          <p:nvPr/>
        </p:nvSpPr>
        <p:spPr>
          <a:xfrm>
            <a:off x="494220" y="4059809"/>
            <a:ext cx="3346704" cy="185686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Tools like LabelImg or VGG Image Annotator are great for small, focused datasets.</a:t>
            </a:r>
            <a:endParaRPr kumimoji="0" lang="en-US" sz="17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rm text 2"/>
          <p:cNvSpPr/>
          <p:nvPr/>
        </p:nvSpPr>
        <p:spPr>
          <a:xfrm>
            <a:off x="4371658" y="4081780"/>
            <a:ext cx="3448748" cy="1763776"/>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Services like Labelbox, Scale AI, and SuperAnnotate offer scalable and collaborative labeling workflows.</a:t>
            </a:r>
            <a:endParaRPr kumimoji="0" lang="en-US" sz="17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orm text 3"/>
          <p:cNvSpPr/>
          <p:nvPr/>
        </p:nvSpPr>
        <p:spPr>
          <a:xfrm>
            <a:off x="8278495" y="4042918"/>
            <a:ext cx="3458781" cy="1757997"/>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Active learning and semi-supervised techniques help reduce human workload and improve speed.</a:t>
            </a:r>
            <a:endParaRPr kumimoji="0" lang="en-US" sz="17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taticPath"/>
          <p:cNvSpPr/>
          <p:nvPr/>
        </p:nvSpPr>
        <p:spPr>
          <a:xfrm>
            <a:off x="1042670" y="6159500"/>
            <a:ext cx="2247900" cy="95251"/>
          </a:xfrm>
          <a:prstGeom prst="rect">
            <a:avLst/>
          </a:prstGeom>
          <a:solidFill>
            <a:srgbClr val="FF9800"/>
          </a:solidFill>
          <a:ln/>
        </p:spPr>
      </p:sp>
      <p:sp>
        <p:nvSpPr>
          <p:cNvPr id="15" name="StaticPath"/>
          <p:cNvSpPr/>
          <p:nvPr/>
        </p:nvSpPr>
        <p:spPr>
          <a:xfrm>
            <a:off x="4972051" y="6159500"/>
            <a:ext cx="2247900" cy="95251"/>
          </a:xfrm>
          <a:prstGeom prst="rect">
            <a:avLst/>
          </a:prstGeom>
          <a:solidFill>
            <a:srgbClr val="FF9800"/>
          </a:solidFill>
          <a:ln/>
        </p:spPr>
      </p:sp>
      <p:sp>
        <p:nvSpPr>
          <p:cNvPr id="16" name="StaticPath"/>
          <p:cNvSpPr/>
          <p:nvPr/>
        </p:nvSpPr>
        <p:spPr>
          <a:xfrm>
            <a:off x="8883905" y="6159500"/>
            <a:ext cx="2247900" cy="95251"/>
          </a:xfrm>
          <a:prstGeom prst="rect">
            <a:avLst/>
          </a:prstGeom>
          <a:solidFill>
            <a:srgbClr val="FF9800"/>
          </a:solidFill>
          <a:ln/>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descr="preencoded.png"/>
          <p:cNvPicPr>
            <a:picLocks noChangeAspect="1"/>
          </p:cNvPicPr>
          <p:nvPr/>
        </p:nvPicPr>
        <p:blipFill>
          <a:blip r:embed="rId3"/>
          <a:stretch>
            <a:fillRect/>
          </a:stretch>
        </p:blipFill>
        <p:spPr>
          <a:xfrm>
            <a:off x="1" y="1"/>
            <a:ext cx="3095625" cy="3095625"/>
          </a:xfrm>
          <a:prstGeom prst="rect">
            <a:avLst/>
          </a:prstGeom>
        </p:spPr>
      </p:pic>
      <p:sp>
        <p:nvSpPr>
          <p:cNvPr id="3" name="StaticPath"/>
          <p:cNvSpPr/>
          <p:nvPr/>
        </p:nvSpPr>
        <p:spPr>
          <a:xfrm>
            <a:off x="2540000" y="2063751"/>
            <a:ext cx="5715000" cy="3048000"/>
          </a:xfrm>
          <a:prstGeom prst="rect">
            <a:avLst/>
          </a:prstGeom>
          <a:solidFill>
            <a:srgbClr val="FFFFFF"/>
          </a:solidFill>
          <a:ln w="12700">
            <a:solidFill>
              <a:srgbClr val="000000"/>
            </a:solidFill>
            <a:prstDash val="solid"/>
          </a:ln>
        </p:spPr>
      </p:sp>
      <p:sp>
        <p:nvSpPr>
          <p:cNvPr id="4" name="Text"/>
          <p:cNvSpPr/>
          <p:nvPr/>
        </p:nvSpPr>
        <p:spPr>
          <a:xfrm>
            <a:off x="2794000" y="2857501"/>
            <a:ext cx="5461000" cy="1636015"/>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 Always consider data privacy and user consent.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 Respect copyright and licensing restrictions.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 Automate wisely: balance speed with annotation quality.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 Validate data with domain experts when possible.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 Keep a consistent format and schema.</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p:cNvSpPr/>
          <p:nvPr/>
        </p:nvSpPr>
        <p:spPr>
          <a:xfrm>
            <a:off x="8465947" y="2785872"/>
            <a:ext cx="3236087" cy="430531"/>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20"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Challenges &amp; Best Practices</a:t>
            </a:r>
            <a:endParaRPr kumimoji="0" lang="en-US" sz="192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ubtitle"/>
          <p:cNvSpPr/>
          <p:nvPr/>
        </p:nvSpPr>
        <p:spPr>
          <a:xfrm>
            <a:off x="8894573" y="3526789"/>
            <a:ext cx="2529079" cy="545339"/>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5"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Ethical and Practical Considerations</a:t>
            </a:r>
            <a:endParaRPr kumimoji="0" lang="en-US" sz="16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taticPath"/>
          <p:cNvSpPr/>
          <p:nvPr/>
        </p:nvSpPr>
        <p:spPr>
          <a:xfrm>
            <a:off x="7683501" y="4540251"/>
            <a:ext cx="571500" cy="571500"/>
          </a:xfrm>
          <a:prstGeom prst="rect">
            <a:avLst/>
          </a:prstGeom>
          <a:solidFill>
            <a:srgbClr val="FF9800"/>
          </a:solidFill>
          <a:ln w="12700">
            <a:solidFill>
              <a:srgbClr val="000000"/>
            </a:solidFill>
            <a:prstDash val="solid"/>
          </a:ln>
        </p:spPr>
      </p:sp>
      <p:sp>
        <p:nvSpPr>
          <p:cNvPr id="8" name="StaticPath"/>
          <p:cNvSpPr/>
          <p:nvPr/>
        </p:nvSpPr>
        <p:spPr>
          <a:xfrm>
            <a:off x="8465947" y="5411660"/>
            <a:ext cx="441960" cy="441960"/>
          </a:xfrm>
          <a:prstGeom prst="ellipse">
            <a:avLst/>
          </a:prstGeom>
          <a:solidFill>
            <a:srgbClr val="000000"/>
          </a:solidFill>
          <a:ln/>
        </p:spPr>
      </p:sp>
      <p:sp>
        <p:nvSpPr>
          <p:cNvPr id="9" name="StaticPath"/>
          <p:cNvSpPr/>
          <p:nvPr/>
        </p:nvSpPr>
        <p:spPr>
          <a:xfrm>
            <a:off x="8894572" y="5411533"/>
            <a:ext cx="441960" cy="441960"/>
          </a:xfrm>
          <a:prstGeom prst="ellipse">
            <a:avLst/>
          </a:prstGeom>
          <a:solidFill>
            <a:srgbClr val="000000"/>
          </a:solidFill>
          <a:ln/>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taticPath"/>
          <p:cNvSpPr/>
          <p:nvPr/>
        </p:nvSpPr>
        <p:spPr>
          <a:xfrm>
            <a:off x="-1123441" y="582867"/>
            <a:ext cx="5353051" cy="5353051"/>
          </a:xfrm>
          <a:prstGeom prst="ellipse">
            <a:avLst/>
          </a:prstGeom>
          <a:solidFill>
            <a:srgbClr val="000000">
              <a:alpha val="4000"/>
            </a:srgbClr>
          </a:solidFill>
          <a:ln/>
        </p:spPr>
      </p:sp>
      <p:sp>
        <p:nvSpPr>
          <p:cNvPr id="3" name="Title"/>
          <p:cNvSpPr/>
          <p:nvPr/>
        </p:nvSpPr>
        <p:spPr>
          <a:xfrm>
            <a:off x="380556" y="2880107"/>
            <a:ext cx="4622864" cy="1097852"/>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11" b="1" i="0" u="none" strike="noStrike" kern="1200" cap="none" spc="0" normalizeH="0" baseline="0" noProof="0" dirty="0">
                <a:ln>
                  <a:noFill/>
                </a:ln>
                <a:solidFill>
                  <a:srgbClr val="000000"/>
                </a:solidFill>
                <a:effectLst/>
                <a:uLnTx/>
                <a:uFillTx/>
                <a:latin typeface="OpenSans-Bold" pitchFamily="34" charset="0"/>
                <a:ea typeface="OpenSans-Bold" pitchFamily="34" charset="-122"/>
                <a:cs typeface="OpenSans-Bold" pitchFamily="34" charset="-120"/>
              </a:rPr>
              <a:t>Discussion &amp; Reflection</a:t>
            </a:r>
            <a:endParaRPr kumimoji="0" lang="en-US" sz="401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taticPath"/>
          <p:cNvSpPr/>
          <p:nvPr/>
        </p:nvSpPr>
        <p:spPr>
          <a:xfrm>
            <a:off x="8903653" y="260097"/>
            <a:ext cx="1215391" cy="1215391"/>
          </a:xfrm>
          <a:prstGeom prst="ellipse">
            <a:avLst/>
          </a:prstGeom>
          <a:solidFill>
            <a:srgbClr val="000000"/>
          </a:solidFill>
          <a:ln/>
        </p:spPr>
      </p:sp>
      <p:sp>
        <p:nvSpPr>
          <p:cNvPr id="5" name="StaticPath"/>
          <p:cNvSpPr/>
          <p:nvPr/>
        </p:nvSpPr>
        <p:spPr>
          <a:xfrm>
            <a:off x="10617835" y="5336731"/>
            <a:ext cx="902971" cy="902971"/>
          </a:xfrm>
          <a:prstGeom prst="ellipse">
            <a:avLst/>
          </a:prstGeom>
          <a:solidFill>
            <a:srgbClr val="FF9800"/>
          </a:solidFill>
          <a:ln/>
        </p:spPr>
      </p:sp>
      <p:sp>
        <p:nvSpPr>
          <p:cNvPr id="6" name="StaticPath"/>
          <p:cNvSpPr/>
          <p:nvPr/>
        </p:nvSpPr>
        <p:spPr>
          <a:xfrm>
            <a:off x="-1550289" y="-1321435"/>
            <a:ext cx="3352800" cy="3352800"/>
          </a:xfrm>
          <a:prstGeom prst="ellipse">
            <a:avLst/>
          </a:prstGeom>
          <a:solidFill>
            <a:srgbClr val="000000">
              <a:alpha val="0"/>
            </a:srgbClr>
          </a:solidFill>
          <a:ln w="423333">
            <a:solidFill>
              <a:srgbClr val="FF9800"/>
            </a:solidFill>
            <a:prstDash val="solid"/>
          </a:ln>
        </p:spPr>
      </p:sp>
      <p:sp>
        <p:nvSpPr>
          <p:cNvPr id="7" name="Question topic"/>
          <p:cNvSpPr/>
          <p:nvPr/>
        </p:nvSpPr>
        <p:spPr>
          <a:xfrm>
            <a:off x="3934143" y="919989"/>
            <a:ext cx="3048000" cy="401828"/>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9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Annotation Strategy</a:t>
            </a:r>
            <a:endParaRPr kumimoji="0" lang="en-US" sz="189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p:cNvSpPr/>
          <p:nvPr/>
        </p:nvSpPr>
        <p:spPr>
          <a:xfrm>
            <a:off x="4550485" y="2923159"/>
            <a:ext cx="6121833" cy="1908683"/>
          </a:xfrm>
          <a:prstGeom prst="rect">
            <a:avLst/>
          </a:prstGeom>
          <a:noFill/>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Larger datasets may boost performance, but only if the labels are reliable. Prioritizing high-quality, well-annotated data often yields better results in real-world ML scenarios.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Question"/>
          <p:cNvSpPr/>
          <p:nvPr/>
        </p:nvSpPr>
        <p:spPr>
          <a:xfrm>
            <a:off x="4550485" y="2392237"/>
            <a:ext cx="5835639" cy="344424"/>
          </a:xfrm>
          <a:prstGeom prst="rect">
            <a:avLst/>
          </a:prstGeom>
          <a:noFill/>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23" b="0" i="0" u="none" strike="noStrike" kern="1200" cap="none" spc="0" normalizeH="0" baseline="0" noProof="0" dirty="0">
                <a:ln>
                  <a:noFill/>
                </a:ln>
                <a:solidFill>
                  <a:srgbClr val="000000"/>
                </a:solidFill>
                <a:effectLst/>
                <a:uLnTx/>
                <a:uFillTx/>
                <a:latin typeface="OpenSans-Regular" pitchFamily="34" charset="0"/>
                <a:ea typeface="OpenSans-Regular" pitchFamily="34" charset="-122"/>
                <a:cs typeface="OpenSans-Regular" pitchFamily="34" charset="-120"/>
              </a:rPr>
              <a:t>How do you balance data quantity vs. quality?</a:t>
            </a:r>
            <a:endParaRPr kumimoji="0" lang="en-US" sz="142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taticPath"/>
          <p:cNvSpPr/>
          <p:nvPr/>
        </p:nvSpPr>
        <p:spPr>
          <a:xfrm>
            <a:off x="3968305" y="430975"/>
            <a:ext cx="2838451" cy="1360171"/>
          </a:xfrm>
          <a:prstGeom prst="ellipse">
            <a:avLst/>
          </a:prstGeom>
          <a:solidFill>
            <a:srgbClr val="000000">
              <a:alpha val="0"/>
            </a:srgbClr>
          </a:solidFill>
          <a:ln w="12700">
            <a:solidFill>
              <a:srgbClr val="000000"/>
            </a:solidFill>
            <a:prstDash val="solid"/>
          </a:ln>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063E0-3CCF-EB18-6674-0A577C579DE0}"/>
              </a:ext>
            </a:extLst>
          </p:cNvPr>
          <p:cNvSpPr>
            <a:spLocks noGrp="1"/>
          </p:cNvSpPr>
          <p:nvPr>
            <p:ph type="title"/>
          </p:nvPr>
        </p:nvSpPr>
        <p:spPr/>
        <p:txBody>
          <a:bodyPr/>
          <a:lstStyle/>
          <a:p>
            <a:r>
              <a:rPr lang="en-US" dirty="0"/>
              <a:t>Data Preprocessing</a:t>
            </a:r>
          </a:p>
        </p:txBody>
      </p:sp>
      <p:sp>
        <p:nvSpPr>
          <p:cNvPr id="5" name="Content Placeholder 4">
            <a:extLst>
              <a:ext uri="{FF2B5EF4-FFF2-40B4-BE49-F238E27FC236}">
                <a16:creationId xmlns:a16="http://schemas.microsoft.com/office/drawing/2014/main" id="{749347D7-56BF-F490-3D27-492FE7390A3F}"/>
              </a:ext>
            </a:extLst>
          </p:cNvPr>
          <p:cNvSpPr>
            <a:spLocks noGrp="1"/>
          </p:cNvSpPr>
          <p:nvPr>
            <p:ph idx="1"/>
          </p:nvPr>
        </p:nvSpPr>
        <p:spPr/>
        <p:txBody>
          <a:bodyPr/>
          <a:lstStyle/>
          <a:p>
            <a:r>
              <a:rPr lang="en-US" dirty="0"/>
              <a:t>Handling Missing Values</a:t>
            </a:r>
          </a:p>
          <a:p>
            <a:r>
              <a:rPr lang="en-US" dirty="0"/>
              <a:t>Normalization</a:t>
            </a:r>
          </a:p>
          <a:p>
            <a:r>
              <a:rPr lang="en-US" dirty="0"/>
              <a:t>Standardization</a:t>
            </a:r>
          </a:p>
          <a:p>
            <a:r>
              <a:rPr lang="en-US" dirty="0"/>
              <a:t>Discretization</a:t>
            </a:r>
          </a:p>
          <a:p>
            <a:r>
              <a:rPr lang="en-US" dirty="0"/>
              <a:t>Binarization</a:t>
            </a:r>
          </a:p>
        </p:txBody>
      </p:sp>
    </p:spTree>
    <p:extLst>
      <p:ext uri="{BB962C8B-B14F-4D97-AF65-F5344CB8AC3E}">
        <p14:creationId xmlns:p14="http://schemas.microsoft.com/office/powerpoint/2010/main" val="266765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9276-E290-9617-2E42-4A272ACFB109}"/>
              </a:ext>
            </a:extLst>
          </p:cNvPr>
          <p:cNvSpPr>
            <a:spLocks noGrp="1"/>
          </p:cNvSpPr>
          <p:nvPr>
            <p:ph type="title"/>
          </p:nvPr>
        </p:nvSpPr>
        <p:spPr/>
        <p:txBody>
          <a:bodyPr/>
          <a:lstStyle/>
          <a:p>
            <a:r>
              <a:rPr lang="en-US" dirty="0"/>
              <a:t>Image = Array of Numbers</a:t>
            </a:r>
          </a:p>
        </p:txBody>
      </p:sp>
      <p:sp>
        <p:nvSpPr>
          <p:cNvPr id="3" name="Content Placeholder 2">
            <a:extLst>
              <a:ext uri="{FF2B5EF4-FFF2-40B4-BE49-F238E27FC236}">
                <a16:creationId xmlns:a16="http://schemas.microsoft.com/office/drawing/2014/main" id="{2E38C8AD-D546-C6C7-18B0-D63C226451CE}"/>
              </a:ext>
            </a:extLst>
          </p:cNvPr>
          <p:cNvSpPr>
            <a:spLocks noGrp="1"/>
          </p:cNvSpPr>
          <p:nvPr>
            <p:ph idx="1"/>
          </p:nvPr>
        </p:nvSpPr>
        <p:spPr>
          <a:xfrm>
            <a:off x="236668" y="1825625"/>
            <a:ext cx="7261412" cy="3262742"/>
          </a:xfrm>
        </p:spPr>
        <p:txBody>
          <a:bodyPr>
            <a:normAutofit/>
          </a:bodyPr>
          <a:lstStyle/>
          <a:p>
            <a:r>
              <a:rPr lang="en-US" sz="3200" dirty="0">
                <a:solidFill>
                  <a:srgbClr val="C00000"/>
                </a:solidFill>
              </a:rPr>
              <a:t> </a:t>
            </a:r>
            <a:r>
              <a:rPr lang="en-US" sz="2400" dirty="0">
                <a:solidFill>
                  <a:srgbClr val="C00000"/>
                </a:solidFill>
              </a:rPr>
              <a:t># Convert image to </a:t>
            </a:r>
            <a:r>
              <a:rPr lang="en-US" sz="2400" dirty="0" err="1">
                <a:solidFill>
                  <a:srgbClr val="C00000"/>
                </a:solidFill>
              </a:rPr>
              <a:t>numpy</a:t>
            </a:r>
            <a:r>
              <a:rPr lang="en-US" sz="2400" dirty="0">
                <a:solidFill>
                  <a:srgbClr val="C00000"/>
                </a:solidFill>
              </a:rPr>
              <a:t> array</a:t>
            </a:r>
          </a:p>
          <a:p>
            <a:r>
              <a:rPr lang="en-US" sz="2400" dirty="0">
                <a:solidFill>
                  <a:srgbClr val="C00000"/>
                </a:solidFill>
              </a:rPr>
              <a:t> </a:t>
            </a:r>
            <a:r>
              <a:rPr lang="en-US" sz="2400" dirty="0" err="1">
                <a:solidFill>
                  <a:srgbClr val="C00000"/>
                </a:solidFill>
              </a:rPr>
              <a:t>arr</a:t>
            </a:r>
            <a:r>
              <a:rPr lang="en-US" sz="2400" dirty="0">
                <a:solidFill>
                  <a:srgbClr val="C00000"/>
                </a:solidFill>
              </a:rPr>
              <a:t> = </a:t>
            </a:r>
            <a:r>
              <a:rPr lang="en-US" sz="2400" dirty="0" err="1">
                <a:solidFill>
                  <a:srgbClr val="C00000"/>
                </a:solidFill>
              </a:rPr>
              <a:t>np.array</a:t>
            </a:r>
            <a:r>
              <a:rPr lang="en-US" sz="2400" dirty="0">
                <a:solidFill>
                  <a:srgbClr val="C00000"/>
                </a:solidFill>
              </a:rPr>
              <a:t>(</a:t>
            </a:r>
            <a:r>
              <a:rPr lang="en-US" sz="2400" dirty="0" err="1">
                <a:solidFill>
                  <a:srgbClr val="C00000"/>
                </a:solidFill>
              </a:rPr>
              <a:t>img</a:t>
            </a:r>
            <a:r>
              <a:rPr lang="en-US" sz="2400" dirty="0">
                <a:solidFill>
                  <a:srgbClr val="C00000"/>
                </a:solidFill>
              </a:rPr>
              <a:t>)</a:t>
            </a:r>
          </a:p>
          <a:p>
            <a:r>
              <a:rPr lang="en-US" sz="2400" dirty="0">
                <a:solidFill>
                  <a:srgbClr val="C00000"/>
                </a:solidFill>
              </a:rPr>
              <a:t> </a:t>
            </a:r>
            <a:r>
              <a:rPr lang="en-US" sz="2400" dirty="0" err="1">
                <a:solidFill>
                  <a:srgbClr val="C00000"/>
                </a:solidFill>
              </a:rPr>
              <a:t>np.savetxt</a:t>
            </a:r>
            <a:r>
              <a:rPr lang="en-US" sz="2400" dirty="0">
                <a:solidFill>
                  <a:srgbClr val="C00000"/>
                </a:solidFill>
              </a:rPr>
              <a:t>(</a:t>
            </a:r>
            <a:r>
              <a:rPr lang="en-US" sz="2400" dirty="0" err="1">
                <a:solidFill>
                  <a:srgbClr val="C00000"/>
                </a:solidFill>
              </a:rPr>
              <a:t>save_path</a:t>
            </a:r>
            <a:r>
              <a:rPr lang="en-US" sz="2400" dirty="0">
                <a:solidFill>
                  <a:srgbClr val="C00000"/>
                </a:solidFill>
              </a:rPr>
              <a:t>, </a:t>
            </a:r>
            <a:r>
              <a:rPr lang="en-US" sz="2400" dirty="0" err="1">
                <a:solidFill>
                  <a:srgbClr val="C00000"/>
                </a:solidFill>
              </a:rPr>
              <a:t>arr.reshape</a:t>
            </a:r>
            <a:r>
              <a:rPr lang="en-US" sz="2400" dirty="0">
                <a:solidFill>
                  <a:srgbClr val="C00000"/>
                </a:solidFill>
              </a:rPr>
              <a:t>(-1, </a:t>
            </a:r>
            <a:r>
              <a:rPr lang="en-US" sz="2400" dirty="0" err="1">
                <a:solidFill>
                  <a:srgbClr val="C00000"/>
                </a:solidFill>
              </a:rPr>
              <a:t>arr.shape</a:t>
            </a:r>
            <a:r>
              <a:rPr lang="en-US" sz="2400" dirty="0">
                <a:solidFill>
                  <a:srgbClr val="C00000"/>
                </a:solidFill>
              </a:rPr>
              <a:t>[-1]) if </a:t>
            </a:r>
            <a:r>
              <a:rPr lang="en-US" sz="2400" dirty="0" err="1">
                <a:solidFill>
                  <a:srgbClr val="C00000"/>
                </a:solidFill>
              </a:rPr>
              <a:t>len</a:t>
            </a:r>
            <a:r>
              <a:rPr lang="en-US" sz="2400" dirty="0">
                <a:solidFill>
                  <a:srgbClr val="C00000"/>
                </a:solidFill>
              </a:rPr>
              <a:t>(</a:t>
            </a:r>
            <a:r>
              <a:rPr lang="en-US" sz="2400" dirty="0" err="1">
                <a:solidFill>
                  <a:srgbClr val="C00000"/>
                </a:solidFill>
              </a:rPr>
              <a:t>arr.shape</a:t>
            </a:r>
            <a:r>
              <a:rPr lang="en-US" sz="2400" dirty="0">
                <a:solidFill>
                  <a:srgbClr val="C00000"/>
                </a:solidFill>
              </a:rPr>
              <a:t>) == 3 else </a:t>
            </a:r>
            <a:r>
              <a:rPr lang="en-US" sz="2400" dirty="0" err="1">
                <a:solidFill>
                  <a:srgbClr val="C00000"/>
                </a:solidFill>
              </a:rPr>
              <a:t>arr</a:t>
            </a:r>
            <a:r>
              <a:rPr lang="en-US" sz="2400" dirty="0">
                <a:solidFill>
                  <a:srgbClr val="C00000"/>
                </a:solidFill>
              </a:rPr>
              <a:t>, </a:t>
            </a:r>
            <a:r>
              <a:rPr lang="en-US" sz="2400" dirty="0" err="1">
                <a:solidFill>
                  <a:srgbClr val="C00000"/>
                </a:solidFill>
              </a:rPr>
              <a:t>fmt</a:t>
            </a:r>
            <a:r>
              <a:rPr lang="en-US" sz="2400" dirty="0">
                <a:solidFill>
                  <a:srgbClr val="C00000"/>
                </a:solidFill>
              </a:rPr>
              <a:t>='%d’)</a:t>
            </a:r>
          </a:p>
          <a:p>
            <a:r>
              <a:rPr lang="en-US" sz="2400" dirty="0" err="1">
                <a:solidFill>
                  <a:srgbClr val="C00000"/>
                </a:solidFill>
              </a:rPr>
              <a:t>loaded_rgb</a:t>
            </a:r>
            <a:r>
              <a:rPr lang="en-US" sz="2400" dirty="0">
                <a:solidFill>
                  <a:srgbClr val="C00000"/>
                </a:solidFill>
              </a:rPr>
              <a:t> = </a:t>
            </a:r>
            <a:r>
              <a:rPr lang="en-US" sz="2400" dirty="0" err="1">
                <a:solidFill>
                  <a:srgbClr val="C00000"/>
                </a:solidFill>
              </a:rPr>
              <a:t>np.loadtxt</a:t>
            </a:r>
            <a:r>
              <a:rPr lang="en-US" sz="2400" dirty="0">
                <a:solidFill>
                  <a:srgbClr val="C00000"/>
                </a:solidFill>
              </a:rPr>
              <a:t>("</a:t>
            </a:r>
            <a:r>
              <a:rPr lang="en-US" sz="2400" dirty="0" err="1">
                <a:solidFill>
                  <a:srgbClr val="C00000"/>
                </a:solidFill>
              </a:rPr>
              <a:t>rgb_output.txt</a:t>
            </a:r>
            <a:r>
              <a:rPr lang="en-US" sz="2400" dirty="0">
                <a:solidFill>
                  <a:srgbClr val="C00000"/>
                </a:solidFill>
              </a:rPr>
              <a:t>", </a:t>
            </a:r>
            <a:r>
              <a:rPr lang="en-US" sz="2400" dirty="0" err="1">
                <a:solidFill>
                  <a:srgbClr val="C00000"/>
                </a:solidFill>
              </a:rPr>
              <a:t>dtype</a:t>
            </a:r>
            <a:r>
              <a:rPr lang="en-US" sz="2400" dirty="0">
                <a:solidFill>
                  <a:srgbClr val="C00000"/>
                </a:solidFill>
              </a:rPr>
              <a:t>=int)</a:t>
            </a:r>
          </a:p>
          <a:p>
            <a:r>
              <a:rPr lang="en-US" sz="2400" dirty="0" err="1">
                <a:solidFill>
                  <a:srgbClr val="C00000"/>
                </a:solidFill>
              </a:rPr>
              <a:t>loaded_rgb</a:t>
            </a:r>
            <a:r>
              <a:rPr lang="en-US" sz="2400" dirty="0">
                <a:solidFill>
                  <a:srgbClr val="C00000"/>
                </a:solidFill>
              </a:rPr>
              <a:t> = </a:t>
            </a:r>
            <a:r>
              <a:rPr lang="en-US" sz="2400" dirty="0" err="1">
                <a:solidFill>
                  <a:srgbClr val="C00000"/>
                </a:solidFill>
              </a:rPr>
              <a:t>loaded_rgb.reshape</a:t>
            </a:r>
            <a:r>
              <a:rPr lang="en-US" sz="2400" dirty="0">
                <a:solidFill>
                  <a:srgbClr val="C00000"/>
                </a:solidFill>
              </a:rPr>
              <a:t>(-1, 3) </a:t>
            </a:r>
          </a:p>
        </p:txBody>
      </p:sp>
      <p:sp>
        <p:nvSpPr>
          <p:cNvPr id="5" name="TextBox 4">
            <a:extLst>
              <a:ext uri="{FF2B5EF4-FFF2-40B4-BE49-F238E27FC236}">
                <a16:creationId xmlns:a16="http://schemas.microsoft.com/office/drawing/2014/main" id="{F3F8835A-9D6B-8247-4D42-C426D39CEA46}"/>
              </a:ext>
            </a:extLst>
          </p:cNvPr>
          <p:cNvSpPr txBox="1"/>
          <p:nvPr/>
        </p:nvSpPr>
        <p:spPr>
          <a:xfrm>
            <a:off x="7282926" y="1196625"/>
            <a:ext cx="4291405" cy="5078313"/>
          </a:xfrm>
          <a:prstGeom prst="rect">
            <a:avLst/>
          </a:prstGeom>
          <a:noFill/>
        </p:spPr>
        <p:txBody>
          <a:bodyPr wrap="square">
            <a:spAutoFit/>
          </a:bodyPr>
          <a:lstStyle/>
          <a:p>
            <a:pPr marL="742950" lvl="1" indent="-285750">
              <a:buFont typeface="+mj-lt"/>
              <a:buAutoNum type="arabicPeriod"/>
            </a:pPr>
            <a:r>
              <a:rPr lang="en-US" dirty="0"/>
              <a:t>Saving the image as a text file forces you to see that </a:t>
            </a:r>
            <a:r>
              <a:rPr lang="en-US" b="1" dirty="0"/>
              <a:t>images are just arrays of numbers</a:t>
            </a:r>
            <a:r>
              <a:rPr lang="en-US" dirty="0"/>
              <a:t> (pixels). But, why no direct conversion of image to text? </a:t>
            </a:r>
          </a:p>
          <a:p>
            <a:pPr marL="1200150" lvl="2" indent="-285750">
              <a:buFont typeface="Arial" panose="020B0604020202020204" pitchFamily="34" charset="0"/>
              <a:buChar char="•"/>
            </a:pPr>
            <a:r>
              <a:rPr lang="en-US" dirty="0"/>
              <a:t>Computers represent an image as a </a:t>
            </a:r>
            <a:r>
              <a:rPr lang="en-US" b="1" dirty="0"/>
              <a:t>matrix of pixel values</a:t>
            </a:r>
            <a:r>
              <a:rPr lang="en-US" dirty="0"/>
              <a:t>.</a:t>
            </a:r>
          </a:p>
          <a:p>
            <a:pPr marL="1200150" lvl="2" indent="-285750">
              <a:buFont typeface="Arial" panose="020B0604020202020204" pitchFamily="34" charset="0"/>
              <a:buChar char="•"/>
            </a:pPr>
            <a:r>
              <a:rPr lang="en-US" dirty="0"/>
              <a:t>NumPy makes those numbers accessible</a:t>
            </a:r>
          </a:p>
          <a:p>
            <a:pPr marL="742950" lvl="1" indent="-285750">
              <a:buFont typeface="+mj-lt"/>
              <a:buAutoNum type="arabicPeriod"/>
            </a:pPr>
            <a:r>
              <a:rPr lang="en-US" dirty="0"/>
              <a:t>Human Readability</a:t>
            </a:r>
          </a:p>
          <a:p>
            <a:pPr marL="742950" lvl="1" indent="-285750">
              <a:buFont typeface="+mj-lt"/>
              <a:buAutoNum type="arabicPeriod"/>
            </a:pPr>
            <a:r>
              <a:rPr lang="en-US" dirty="0"/>
              <a:t>Easy Portability</a:t>
            </a:r>
          </a:p>
          <a:p>
            <a:pPr marL="1200150" lvl="2" indent="-285750">
              <a:buFont typeface="Arial" panose="020B0604020202020204" pitchFamily="34" charset="0"/>
              <a:buChar char="•"/>
            </a:pPr>
            <a:r>
              <a:rPr lang="en-US" dirty="0"/>
              <a:t>A text file can be shared without worrying about image formats.</a:t>
            </a:r>
          </a:p>
          <a:p>
            <a:pPr marL="1200150" lvl="2" indent="-285750">
              <a:buFont typeface="Arial" panose="020B0604020202020204" pitchFamily="34" charset="0"/>
              <a:buChar char="•"/>
            </a:pPr>
            <a:r>
              <a:rPr lang="en-US" dirty="0"/>
              <a:t>Another person can just load it with </a:t>
            </a:r>
            <a:r>
              <a:rPr lang="en-US" dirty="0" err="1"/>
              <a:t>np.loadtxt</a:t>
            </a:r>
            <a:r>
              <a:rPr lang="en-US" dirty="0"/>
              <a:t>() and reconstruct the array.</a:t>
            </a:r>
          </a:p>
          <a:p>
            <a:pPr marL="1200150" lvl="2" indent="-285750">
              <a:buFont typeface="+mj-lt"/>
              <a:buAutoNum type="arabicPeriod"/>
            </a:pPr>
            <a:endParaRPr lang="en-US" dirty="0"/>
          </a:p>
        </p:txBody>
      </p:sp>
      <p:sp>
        <p:nvSpPr>
          <p:cNvPr id="7" name="TextBox 6">
            <a:extLst>
              <a:ext uri="{FF2B5EF4-FFF2-40B4-BE49-F238E27FC236}">
                <a16:creationId xmlns:a16="http://schemas.microsoft.com/office/drawing/2014/main" id="{D54E70F1-5CDA-1997-DE67-2D2118E9FF26}"/>
              </a:ext>
            </a:extLst>
          </p:cNvPr>
          <p:cNvSpPr txBox="1"/>
          <p:nvPr/>
        </p:nvSpPr>
        <p:spPr>
          <a:xfrm>
            <a:off x="1140311" y="5537014"/>
            <a:ext cx="6454588" cy="923330"/>
          </a:xfrm>
          <a:prstGeom prst="rect">
            <a:avLst/>
          </a:prstGeom>
          <a:noFill/>
        </p:spPr>
        <p:txBody>
          <a:bodyPr wrap="square">
            <a:spAutoFit/>
          </a:bodyPr>
          <a:lstStyle/>
          <a:p>
            <a:pPr marL="285750" indent="-285750">
              <a:buFont typeface="Arial" panose="020B0604020202020204" pitchFamily="34" charset="0"/>
              <a:buChar char="•"/>
            </a:pPr>
            <a:r>
              <a:rPr lang="en-US" dirty="0" err="1"/>
              <a:t>arr.shape</a:t>
            </a:r>
            <a:r>
              <a:rPr lang="en-US" dirty="0"/>
              <a:t>[-1] = last dimension = 3 (the R, G, B values).</a:t>
            </a:r>
          </a:p>
          <a:p>
            <a:pPr marL="285750" indent="-285750">
              <a:buFont typeface="Arial" panose="020B0604020202020204" pitchFamily="34" charset="0"/>
              <a:buChar char="•"/>
            </a:pPr>
            <a:r>
              <a:rPr lang="en-US" dirty="0"/>
              <a:t>-1 means “figure out how many rows automatically”.</a:t>
            </a:r>
          </a:p>
          <a:p>
            <a:pPr marL="285750" indent="-285750">
              <a:buFont typeface="Arial" panose="020B0604020202020204" pitchFamily="34" charset="0"/>
              <a:buChar char="•"/>
            </a:pPr>
            <a:r>
              <a:rPr lang="en-US" dirty="0"/>
              <a:t>So it flattens the (H, W, 3) array into a 2D array:(H*W, 3)</a:t>
            </a:r>
          </a:p>
        </p:txBody>
      </p:sp>
      <p:sp>
        <p:nvSpPr>
          <p:cNvPr id="8" name="Rectangle 7">
            <a:extLst>
              <a:ext uri="{FF2B5EF4-FFF2-40B4-BE49-F238E27FC236}">
                <a16:creationId xmlns:a16="http://schemas.microsoft.com/office/drawing/2014/main" id="{CF1EF1D8-18C9-5BCB-8B93-1E76DDAED091}"/>
              </a:ext>
            </a:extLst>
          </p:cNvPr>
          <p:cNvSpPr/>
          <p:nvPr/>
        </p:nvSpPr>
        <p:spPr>
          <a:xfrm>
            <a:off x="7594899" y="1011219"/>
            <a:ext cx="4281543" cy="51657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a:t>
            </a:r>
            <a:r>
              <a:rPr lang="en-US" sz="2400" dirty="0" err="1">
                <a:solidFill>
                  <a:schemeClr val="tx1"/>
                </a:solidFill>
              </a:rPr>
              <a:t>arr.shape</a:t>
            </a:r>
            <a:r>
              <a:rPr lang="en-US" sz="2400" dirty="0">
                <a:solidFill>
                  <a:schemeClr val="tx1"/>
                </a:solidFill>
              </a:rPr>
              <a:t>[-1]</a:t>
            </a:r>
          </a:p>
          <a:p>
            <a:pPr marL="342900" indent="-342900">
              <a:buFont typeface="Arial" panose="020B0604020202020204" pitchFamily="34" charset="0"/>
              <a:buChar char="•"/>
            </a:pPr>
            <a:r>
              <a:rPr lang="en-US" sz="2000" dirty="0" err="1">
                <a:solidFill>
                  <a:schemeClr val="tx1"/>
                </a:solidFill>
              </a:rPr>
              <a:t>arr.shape</a:t>
            </a:r>
            <a:r>
              <a:rPr lang="en-US" sz="2000" dirty="0">
                <a:solidFill>
                  <a:schemeClr val="tx1"/>
                </a:solidFill>
              </a:rPr>
              <a:t> gives the tuple of dimensions.</a:t>
            </a:r>
          </a:p>
          <a:p>
            <a:pPr marL="342900" indent="-342900">
              <a:buFont typeface="Arial" panose="020B0604020202020204" pitchFamily="34" charset="0"/>
              <a:buChar char="•"/>
            </a:pPr>
            <a:r>
              <a:rPr lang="en-US" sz="2000" dirty="0" err="1">
                <a:solidFill>
                  <a:schemeClr val="tx1"/>
                </a:solidFill>
              </a:rPr>
              <a:t>arr.shape</a:t>
            </a:r>
            <a:r>
              <a:rPr lang="en-US" sz="2000" dirty="0">
                <a:solidFill>
                  <a:schemeClr val="tx1"/>
                </a:solidFill>
              </a:rPr>
              <a:t>[-1] = </a:t>
            </a:r>
            <a:r>
              <a:rPr lang="en-US" sz="2000" b="1" dirty="0">
                <a:solidFill>
                  <a:schemeClr val="tx1"/>
                </a:solidFill>
              </a:rPr>
              <a:t>last dimension</a:t>
            </a:r>
            <a:r>
              <a:rPr lang="en-US" sz="2000" dirty="0">
                <a:solidFill>
                  <a:schemeClr val="tx1"/>
                </a:solidFill>
              </a:rPr>
              <a:t>.</a:t>
            </a:r>
          </a:p>
          <a:p>
            <a:pPr marL="342900" indent="-342900">
              <a:buFont typeface="Arial" panose="020B0604020202020204" pitchFamily="34" charset="0"/>
              <a:buChar char="•"/>
            </a:pPr>
            <a:r>
              <a:rPr lang="en-US" sz="2000" dirty="0">
                <a:solidFill>
                  <a:schemeClr val="tx1"/>
                </a:solidFill>
              </a:rPr>
              <a:t>If </a:t>
            </a:r>
            <a:r>
              <a:rPr lang="en-US" sz="2000" b="1" dirty="0">
                <a:solidFill>
                  <a:schemeClr val="tx1"/>
                </a:solidFill>
              </a:rPr>
              <a:t>RGB image</a:t>
            </a:r>
            <a:r>
              <a:rPr lang="en-US" sz="2000" dirty="0">
                <a:solidFill>
                  <a:schemeClr val="tx1"/>
                </a:solidFill>
              </a:rPr>
              <a:t> → (H, W, 3) → </a:t>
            </a:r>
            <a:r>
              <a:rPr lang="en-US" sz="2000" dirty="0" err="1">
                <a:solidFill>
                  <a:schemeClr val="tx1"/>
                </a:solidFill>
              </a:rPr>
              <a:t>arr.shape</a:t>
            </a:r>
            <a:r>
              <a:rPr lang="en-US" sz="2000" dirty="0">
                <a:solidFill>
                  <a:schemeClr val="tx1"/>
                </a:solidFill>
              </a:rPr>
              <a:t>[-1] = 3</a:t>
            </a:r>
          </a:p>
          <a:p>
            <a:pPr marL="342900" indent="-342900">
              <a:buFont typeface="Arial" panose="020B0604020202020204" pitchFamily="34" charset="0"/>
              <a:buChar char="•"/>
            </a:pPr>
            <a:r>
              <a:rPr lang="en-US" sz="2000" dirty="0">
                <a:solidFill>
                  <a:schemeClr val="tx1"/>
                </a:solidFill>
              </a:rPr>
              <a:t>If </a:t>
            </a:r>
            <a:r>
              <a:rPr lang="en-US" sz="2000" b="1" dirty="0">
                <a:solidFill>
                  <a:schemeClr val="tx1"/>
                </a:solidFill>
              </a:rPr>
              <a:t>Grayscale image</a:t>
            </a:r>
            <a:r>
              <a:rPr lang="en-US" sz="2000" dirty="0">
                <a:solidFill>
                  <a:schemeClr val="tx1"/>
                </a:solidFill>
              </a:rPr>
              <a:t> → (H, W) → no last channel → you won’t use this.</a:t>
            </a:r>
          </a:p>
          <a:p>
            <a:endParaRPr lang="en-US" sz="2400" dirty="0">
              <a:solidFill>
                <a:schemeClr val="tx1"/>
              </a:solidFill>
            </a:endParaRPr>
          </a:p>
          <a:p>
            <a:r>
              <a:rPr lang="en-US" sz="2400" b="1" dirty="0">
                <a:solidFill>
                  <a:schemeClr val="tx1"/>
                </a:solidFill>
              </a:rPr>
              <a:t>2. reshape(-1, </a:t>
            </a:r>
            <a:r>
              <a:rPr lang="en-US" sz="2400" b="1" dirty="0" err="1">
                <a:solidFill>
                  <a:schemeClr val="tx1"/>
                </a:solidFill>
              </a:rPr>
              <a:t>arr.shape</a:t>
            </a:r>
            <a:r>
              <a:rPr lang="en-US" sz="2400" b="1" dirty="0">
                <a:solidFill>
                  <a:schemeClr val="tx1"/>
                </a:solidFill>
              </a:rPr>
              <a:t>[-1])</a:t>
            </a:r>
          </a:p>
          <a:p>
            <a:pPr marL="342900" indent="-342900">
              <a:buFont typeface="Arial" panose="020B0604020202020204" pitchFamily="34" charset="0"/>
              <a:buChar char="•"/>
            </a:pPr>
            <a:r>
              <a:rPr lang="en-US" sz="2000" dirty="0">
                <a:solidFill>
                  <a:schemeClr val="tx1"/>
                </a:solidFill>
              </a:rPr>
              <a:t>-1 means: </a:t>
            </a:r>
            <a:r>
              <a:rPr lang="en-US" sz="2000" i="1" dirty="0">
                <a:solidFill>
                  <a:schemeClr val="tx1"/>
                </a:solidFill>
              </a:rPr>
              <a:t>“let NumPy figure this dimension out.”</a:t>
            </a:r>
            <a:endParaRPr lang="en-US" sz="2000" dirty="0">
              <a:solidFill>
                <a:schemeClr val="tx1"/>
              </a:solidFill>
            </a:endParaRPr>
          </a:p>
          <a:p>
            <a:pPr marL="342900" indent="-342900">
              <a:buFont typeface="Arial" panose="020B0604020202020204" pitchFamily="34" charset="0"/>
              <a:buChar char="•"/>
            </a:pPr>
            <a:r>
              <a:rPr lang="en-US" sz="2000" dirty="0" err="1">
                <a:solidFill>
                  <a:schemeClr val="tx1"/>
                </a:solidFill>
              </a:rPr>
              <a:t>arr.shape</a:t>
            </a:r>
            <a:r>
              <a:rPr lang="en-US" sz="2000" dirty="0">
                <a:solidFill>
                  <a:schemeClr val="tx1"/>
                </a:solidFill>
              </a:rPr>
              <a:t>[-1] fixes the </a:t>
            </a:r>
            <a:r>
              <a:rPr lang="en-US" sz="2000" b="1" dirty="0">
                <a:solidFill>
                  <a:schemeClr val="tx1"/>
                </a:solidFill>
              </a:rPr>
              <a:t>number of columns</a:t>
            </a:r>
            <a:r>
              <a:rPr lang="en-US" sz="2000" dirty="0">
                <a:solidFill>
                  <a:schemeClr val="tx1"/>
                </a:solidFill>
              </a:rPr>
              <a:t>.</a:t>
            </a:r>
          </a:p>
          <a:p>
            <a:endParaRPr lang="en-US" sz="2400" dirty="0">
              <a:solidFill>
                <a:schemeClr val="tx1"/>
              </a:solidFill>
            </a:endParaRPr>
          </a:p>
        </p:txBody>
      </p:sp>
    </p:spTree>
    <p:extLst>
      <p:ext uri="{BB962C8B-B14F-4D97-AF65-F5344CB8AC3E}">
        <p14:creationId xmlns:p14="http://schemas.microsoft.com/office/powerpoint/2010/main" val="54107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additive="base">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additive="base">
                                        <p:cTn id="2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 calcmode="lin" valueType="num">
                                      <p:cBhvr additive="base">
                                        <p:cTn id="3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 calcmode="lin" valueType="num">
                                      <p:cBhvr additive="base">
                                        <p:cTn id="3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 calcmode="lin" valueType="num">
                                      <p:cBhvr additive="base">
                                        <p:cTn id="4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 calcmode="lin" valueType="num">
                                      <p:cBhvr additive="base">
                                        <p:cTn id="5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 calcmode="lin" valueType="num">
                                      <p:cBhvr additive="base">
                                        <p:cTn id="5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6" end="6"/>
                                            </p:txEl>
                                          </p:spTgt>
                                        </p:tgtEl>
                                        <p:attrNameLst>
                                          <p:attrName>style.visibility</p:attrName>
                                        </p:attrNameLst>
                                      </p:cBhvr>
                                      <p:to>
                                        <p:strVal val="visible"/>
                                      </p:to>
                                    </p:set>
                                    <p:anim calcmode="lin" valueType="num">
                                      <p:cBhvr additive="base">
                                        <p:cTn id="6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8">
                                            <p:txEl>
                                              <p:pRg st="7" end="7"/>
                                            </p:txEl>
                                          </p:spTgt>
                                        </p:tgtEl>
                                        <p:attrNameLst>
                                          <p:attrName>style.visibility</p:attrName>
                                        </p:attrNameLst>
                                      </p:cBhvr>
                                      <p:to>
                                        <p:strVal val="visible"/>
                                      </p:to>
                                    </p:set>
                                    <p:anim calcmode="lin" valueType="num">
                                      <p:cBhvr additive="base">
                                        <p:cTn id="7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
                                            <p:txEl>
                                              <p:pRg st="8" end="8"/>
                                            </p:txEl>
                                          </p:spTgt>
                                        </p:tgtEl>
                                        <p:attrNameLst>
                                          <p:attrName>style.visibility</p:attrName>
                                        </p:attrNameLst>
                                      </p:cBhvr>
                                      <p:to>
                                        <p:strVal val="visible"/>
                                      </p:to>
                                    </p:set>
                                    <p:anim calcmode="lin" valueType="num">
                                      <p:cBhvr additive="base">
                                        <p:cTn id="7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D84C7-14F6-EB22-DF2E-87EA967982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2356E5-0DD3-53BA-F2CA-B88EACEAA515}"/>
              </a:ext>
            </a:extLst>
          </p:cNvPr>
          <p:cNvSpPr>
            <a:spLocks noGrp="1"/>
          </p:cNvSpPr>
          <p:nvPr>
            <p:ph type="title"/>
          </p:nvPr>
        </p:nvSpPr>
        <p:spPr/>
        <p:txBody>
          <a:bodyPr/>
          <a:lstStyle/>
          <a:p>
            <a:r>
              <a:rPr lang="en-US" dirty="0"/>
              <a:t>Handling Missing Values</a:t>
            </a:r>
          </a:p>
        </p:txBody>
      </p:sp>
      <p:sp>
        <p:nvSpPr>
          <p:cNvPr id="5" name="Content Placeholder 4">
            <a:extLst>
              <a:ext uri="{FF2B5EF4-FFF2-40B4-BE49-F238E27FC236}">
                <a16:creationId xmlns:a16="http://schemas.microsoft.com/office/drawing/2014/main" id="{F4F5F3EC-06FB-35FA-7639-C56695BF1EEB}"/>
              </a:ext>
            </a:extLst>
          </p:cNvPr>
          <p:cNvSpPr>
            <a:spLocks noGrp="1"/>
          </p:cNvSpPr>
          <p:nvPr>
            <p:ph idx="1"/>
          </p:nvPr>
        </p:nvSpPr>
        <p:spPr/>
        <p:txBody>
          <a:bodyPr>
            <a:normAutofit lnSpcReduction="10000"/>
          </a:bodyPr>
          <a:lstStyle/>
          <a:p>
            <a:r>
              <a:rPr lang="en-US" dirty="0"/>
              <a:t>Missing data can distort your analysis or prevent algorithms from running, so you need to decide whether to remove or fill them.</a:t>
            </a:r>
          </a:p>
          <a:p>
            <a:r>
              <a:rPr lang="en-US" b="1" dirty="0"/>
              <a:t>Types of Missingness</a:t>
            </a:r>
          </a:p>
          <a:p>
            <a:pPr lvl="1"/>
            <a:r>
              <a:rPr lang="en-US" b="1" dirty="0"/>
              <a:t>MCAR</a:t>
            </a:r>
            <a:r>
              <a:rPr lang="en-US" dirty="0"/>
              <a:t> – </a:t>
            </a:r>
            <a:r>
              <a:rPr lang="en-US" i="1" dirty="0"/>
              <a:t>Missing Completely at Random</a:t>
            </a:r>
            <a:endParaRPr lang="en-US" dirty="0"/>
          </a:p>
          <a:p>
            <a:pPr lvl="2"/>
            <a:r>
              <a:rPr lang="en-US" dirty="0"/>
              <a:t>The missing value has nothing to do with other variables.</a:t>
            </a:r>
          </a:p>
          <a:p>
            <a:pPr lvl="2"/>
            <a:r>
              <a:rPr lang="en-US" dirty="0"/>
              <a:t>Example: A survey sheet torn and a random age value is lost.</a:t>
            </a:r>
          </a:p>
          <a:p>
            <a:pPr lvl="1"/>
            <a:r>
              <a:rPr lang="en-US" b="1" dirty="0"/>
              <a:t>MAR</a:t>
            </a:r>
            <a:r>
              <a:rPr lang="en-US" dirty="0"/>
              <a:t> – </a:t>
            </a:r>
            <a:r>
              <a:rPr lang="en-US" i="1" dirty="0"/>
              <a:t>Missing at Random</a:t>
            </a:r>
            <a:endParaRPr lang="en-US" dirty="0"/>
          </a:p>
          <a:p>
            <a:pPr lvl="2"/>
            <a:r>
              <a:rPr lang="en-US" dirty="0"/>
              <a:t>Missingness depends on other variables.</a:t>
            </a:r>
          </a:p>
          <a:p>
            <a:pPr lvl="2"/>
            <a:r>
              <a:rPr lang="en-US" dirty="0"/>
              <a:t>Example: Salary data missing more often for younger respondents.</a:t>
            </a:r>
          </a:p>
          <a:p>
            <a:pPr lvl="1"/>
            <a:r>
              <a:rPr lang="en-US" b="1" dirty="0"/>
              <a:t>MNAR</a:t>
            </a:r>
            <a:r>
              <a:rPr lang="en-US" dirty="0"/>
              <a:t> – </a:t>
            </a:r>
            <a:r>
              <a:rPr lang="en-US" i="1" dirty="0"/>
              <a:t>Missing Not at Random</a:t>
            </a:r>
            <a:endParaRPr lang="en-US" dirty="0"/>
          </a:p>
          <a:p>
            <a:pPr lvl="2"/>
            <a:r>
              <a:rPr lang="en-US" dirty="0"/>
              <a:t>Missingness depends on the missing value itself.</a:t>
            </a:r>
          </a:p>
          <a:p>
            <a:pPr lvl="2"/>
            <a:r>
              <a:rPr lang="en-US" dirty="0"/>
              <a:t>Example: People with very high salaries refuse to disclose them.</a:t>
            </a:r>
          </a:p>
          <a:p>
            <a:endParaRPr lang="en-US" dirty="0"/>
          </a:p>
        </p:txBody>
      </p:sp>
    </p:spTree>
    <p:extLst>
      <p:ext uri="{BB962C8B-B14F-4D97-AF65-F5344CB8AC3E}">
        <p14:creationId xmlns:p14="http://schemas.microsoft.com/office/powerpoint/2010/main" val="417747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6A9C-C3D2-0DDD-3017-A4855F7F45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504C0D-D939-CB14-6D59-4A1388605A6B}"/>
              </a:ext>
            </a:extLst>
          </p:cNvPr>
          <p:cNvSpPr>
            <a:spLocks noGrp="1"/>
          </p:cNvSpPr>
          <p:nvPr>
            <p:ph type="title"/>
          </p:nvPr>
        </p:nvSpPr>
        <p:spPr/>
        <p:txBody>
          <a:bodyPr/>
          <a:lstStyle/>
          <a:p>
            <a:r>
              <a:rPr lang="en-US" dirty="0"/>
              <a:t>Handling Missing Values</a:t>
            </a:r>
          </a:p>
        </p:txBody>
      </p:sp>
      <p:sp>
        <p:nvSpPr>
          <p:cNvPr id="5" name="Content Placeholder 4">
            <a:extLst>
              <a:ext uri="{FF2B5EF4-FFF2-40B4-BE49-F238E27FC236}">
                <a16:creationId xmlns:a16="http://schemas.microsoft.com/office/drawing/2014/main" id="{CDEC515F-F5E1-9162-7450-28556FDC2A23}"/>
              </a:ext>
            </a:extLst>
          </p:cNvPr>
          <p:cNvSpPr>
            <a:spLocks noGrp="1"/>
          </p:cNvSpPr>
          <p:nvPr>
            <p:ph idx="1"/>
          </p:nvPr>
        </p:nvSpPr>
        <p:spPr>
          <a:xfrm>
            <a:off x="838200" y="1825625"/>
            <a:ext cx="10515600" cy="4897904"/>
          </a:xfrm>
        </p:spPr>
        <p:txBody>
          <a:bodyPr>
            <a:normAutofit/>
          </a:bodyPr>
          <a:lstStyle/>
          <a:p>
            <a:r>
              <a:rPr lang="en-US" dirty="0"/>
              <a:t>Techniques</a:t>
            </a:r>
          </a:p>
          <a:p>
            <a:pPr lvl="1"/>
            <a:r>
              <a:rPr lang="en-US" b="1" dirty="0"/>
              <a:t>Delete Rows</a:t>
            </a:r>
            <a:r>
              <a:rPr lang="en-US" dirty="0"/>
              <a:t>:</a:t>
            </a:r>
            <a:br>
              <a:rPr lang="en-US" dirty="0"/>
            </a:br>
            <a:r>
              <a:rPr lang="en-US" dirty="0"/>
              <a:t>Use if only a small percentage is missing.</a:t>
            </a:r>
          </a:p>
          <a:p>
            <a:pPr lvl="1"/>
            <a:r>
              <a:rPr lang="en-US" dirty="0" err="1"/>
              <a:t>df.dropna</a:t>
            </a:r>
            <a:r>
              <a:rPr lang="en-US" dirty="0"/>
              <a:t>(</a:t>
            </a:r>
            <a:r>
              <a:rPr lang="en-US" dirty="0" err="1"/>
              <a:t>inplace</a:t>
            </a:r>
            <a:r>
              <a:rPr lang="en-US" dirty="0"/>
              <a:t>=True) </a:t>
            </a:r>
          </a:p>
          <a:p>
            <a:pPr lvl="1"/>
            <a:r>
              <a:rPr lang="en-US" b="1" dirty="0"/>
              <a:t>Replace with Mean/Median/Mode</a:t>
            </a:r>
            <a:r>
              <a:rPr lang="en-US" dirty="0"/>
              <a:t>:</a:t>
            </a:r>
          </a:p>
          <a:p>
            <a:pPr lvl="1"/>
            <a:r>
              <a:rPr lang="en-US" dirty="0" err="1"/>
              <a:t>df</a:t>
            </a:r>
            <a:r>
              <a:rPr lang="en-US" dirty="0"/>
              <a:t>['Age'].</a:t>
            </a:r>
            <a:r>
              <a:rPr lang="en-US" dirty="0" err="1"/>
              <a:t>fillna</a:t>
            </a:r>
            <a:r>
              <a:rPr lang="en-US" dirty="0"/>
              <a:t>(</a:t>
            </a:r>
            <a:r>
              <a:rPr lang="en-US" dirty="0" err="1"/>
              <a:t>df</a:t>
            </a:r>
            <a:r>
              <a:rPr lang="en-US" dirty="0"/>
              <a:t>['Age'].mean(), </a:t>
            </a:r>
            <a:r>
              <a:rPr lang="en-US" dirty="0" err="1"/>
              <a:t>inplace</a:t>
            </a:r>
            <a:r>
              <a:rPr lang="en-US" dirty="0"/>
              <a:t>=True) </a:t>
            </a:r>
          </a:p>
          <a:p>
            <a:pPr lvl="1"/>
            <a:r>
              <a:rPr lang="en-US" b="1" dirty="0"/>
              <a:t>KNN or Regression Imputation</a:t>
            </a:r>
            <a:r>
              <a:rPr lang="en-US" dirty="0"/>
              <a:t>: Predict missing values using other features.</a:t>
            </a:r>
          </a:p>
          <a:p>
            <a:pPr lvl="1"/>
            <a:r>
              <a:rPr lang="en-US" b="1" dirty="0"/>
              <a:t>Interpolation</a:t>
            </a:r>
            <a:r>
              <a:rPr lang="en-US" dirty="0"/>
              <a:t>:</a:t>
            </a:r>
            <a:br>
              <a:rPr lang="en-US" dirty="0"/>
            </a:br>
            <a:r>
              <a:rPr lang="en-US" dirty="0"/>
              <a:t>For time series, fill gaps with trends.</a:t>
            </a:r>
          </a:p>
          <a:p>
            <a:pPr lvl="1"/>
            <a:r>
              <a:rPr lang="en-US" dirty="0" err="1"/>
              <a:t>df</a:t>
            </a:r>
            <a:r>
              <a:rPr lang="en-US" dirty="0"/>
              <a:t>['Temperature'].interpolate(</a:t>
            </a:r>
            <a:r>
              <a:rPr lang="en-US" dirty="0" err="1"/>
              <a:t>inplace</a:t>
            </a:r>
            <a:r>
              <a:rPr lang="en-US" dirty="0"/>
              <a:t>=True) </a:t>
            </a:r>
          </a:p>
        </p:txBody>
      </p:sp>
    </p:spTree>
    <p:extLst>
      <p:ext uri="{BB962C8B-B14F-4D97-AF65-F5344CB8AC3E}">
        <p14:creationId xmlns:p14="http://schemas.microsoft.com/office/powerpoint/2010/main" val="4267245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44E3-61ED-C530-4CD0-85134120CA2A}"/>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9F27F331-FDA8-1313-25C0-4BAC7662F97D}"/>
              </a:ext>
            </a:extLst>
          </p:cNvPr>
          <p:cNvSpPr>
            <a:spLocks noGrp="1"/>
          </p:cNvSpPr>
          <p:nvPr>
            <p:ph idx="1"/>
          </p:nvPr>
        </p:nvSpPr>
        <p:spPr/>
        <p:txBody>
          <a:bodyPr/>
          <a:lstStyle/>
          <a:p>
            <a:r>
              <a:rPr lang="en-US" dirty="0"/>
              <a:t>Scales features so all numeric values fall within the </a:t>
            </a:r>
            <a:r>
              <a:rPr lang="en-US" b="1" dirty="0"/>
              <a:t>same range</a:t>
            </a:r>
            <a:r>
              <a:rPr lang="en-US" dirty="0"/>
              <a:t> (e.g., 0 to 1).</a:t>
            </a:r>
          </a:p>
          <a:p>
            <a:r>
              <a:rPr lang="en-US" dirty="0"/>
              <a:t>Important for algorithms that are sensitive to magnitude, like </a:t>
            </a:r>
            <a:r>
              <a:rPr lang="en-US" b="1" dirty="0"/>
              <a:t>KNN</a:t>
            </a:r>
            <a:r>
              <a:rPr lang="en-US" dirty="0"/>
              <a:t> or </a:t>
            </a:r>
            <a:r>
              <a:rPr lang="en-US" b="1" dirty="0"/>
              <a:t>neural networks</a:t>
            </a:r>
            <a:r>
              <a:rPr lang="en-US" dirty="0"/>
              <a:t>.</a:t>
            </a:r>
          </a:p>
          <a:p>
            <a:r>
              <a:rPr lang="en-US" dirty="0"/>
              <a:t>Min-Max Normalization Formula</a:t>
            </a:r>
          </a:p>
          <a:p>
            <a:endParaRPr lang="en-US" dirty="0"/>
          </a:p>
        </p:txBody>
      </p:sp>
      <p:pic>
        <p:nvPicPr>
          <p:cNvPr id="4" name="Picture 3">
            <a:extLst>
              <a:ext uri="{FF2B5EF4-FFF2-40B4-BE49-F238E27FC236}">
                <a16:creationId xmlns:a16="http://schemas.microsoft.com/office/drawing/2014/main" id="{E2325CD9-8B84-66BE-F49C-D33302BBFCEC}"/>
              </a:ext>
            </a:extLst>
          </p:cNvPr>
          <p:cNvPicPr>
            <a:picLocks noChangeAspect="1"/>
          </p:cNvPicPr>
          <p:nvPr/>
        </p:nvPicPr>
        <p:blipFill>
          <a:blip r:embed="rId2"/>
          <a:stretch>
            <a:fillRect/>
          </a:stretch>
        </p:blipFill>
        <p:spPr>
          <a:xfrm>
            <a:off x="4235450" y="4212814"/>
            <a:ext cx="3721100" cy="863600"/>
          </a:xfrm>
          <a:prstGeom prst="rect">
            <a:avLst/>
          </a:prstGeom>
        </p:spPr>
      </p:pic>
      <p:sp>
        <p:nvSpPr>
          <p:cNvPr id="6" name="TextBox 5">
            <a:extLst>
              <a:ext uri="{FF2B5EF4-FFF2-40B4-BE49-F238E27FC236}">
                <a16:creationId xmlns:a16="http://schemas.microsoft.com/office/drawing/2014/main" id="{C4BE240D-ADE9-0E4A-7F32-C4F7B95F952B}"/>
              </a:ext>
            </a:extLst>
          </p:cNvPr>
          <p:cNvSpPr txBox="1"/>
          <p:nvPr/>
        </p:nvSpPr>
        <p:spPr>
          <a:xfrm>
            <a:off x="1016597" y="5253633"/>
            <a:ext cx="6099586" cy="1015663"/>
          </a:xfrm>
          <a:prstGeom prst="rect">
            <a:avLst/>
          </a:prstGeom>
          <a:noFill/>
        </p:spPr>
        <p:txBody>
          <a:bodyPr wrap="square">
            <a:spAutoFit/>
          </a:bodyPr>
          <a:lstStyle/>
          <a:p>
            <a:r>
              <a:rPr lang="en-US" sz="2000" b="1" dirty="0"/>
              <a:t>from </a:t>
            </a:r>
            <a:r>
              <a:rPr lang="en-US" sz="2000" b="1" dirty="0" err="1"/>
              <a:t>sklearn.preprocessing</a:t>
            </a:r>
            <a:r>
              <a:rPr lang="en-US" sz="2000" b="1" dirty="0"/>
              <a:t> import </a:t>
            </a:r>
            <a:r>
              <a:rPr lang="en-US" sz="2000" b="1" dirty="0" err="1"/>
              <a:t>MinMaxScaler</a:t>
            </a:r>
            <a:endParaRPr lang="en-US" sz="2000" b="1" dirty="0"/>
          </a:p>
          <a:p>
            <a:r>
              <a:rPr lang="en-US" sz="2000" b="1" dirty="0"/>
              <a:t>scaler = </a:t>
            </a:r>
            <a:r>
              <a:rPr lang="en-US" sz="2000" b="1" dirty="0" err="1"/>
              <a:t>MinMaxScaler</a:t>
            </a:r>
            <a:r>
              <a:rPr lang="en-US" sz="2000" b="1" dirty="0"/>
              <a:t>()</a:t>
            </a:r>
          </a:p>
          <a:p>
            <a:r>
              <a:rPr lang="en-US" sz="2000" b="1" dirty="0" err="1"/>
              <a:t>df</a:t>
            </a:r>
            <a:r>
              <a:rPr lang="en-US" sz="2000" b="1" dirty="0"/>
              <a:t>[['Income']] = </a:t>
            </a:r>
            <a:r>
              <a:rPr lang="en-US" sz="2000" b="1" dirty="0" err="1"/>
              <a:t>scaler.fit_transform</a:t>
            </a:r>
            <a:r>
              <a:rPr lang="en-US" sz="2000" b="1" dirty="0"/>
              <a:t>(</a:t>
            </a:r>
            <a:r>
              <a:rPr lang="en-US" sz="2000" b="1" dirty="0" err="1"/>
              <a:t>df</a:t>
            </a:r>
            <a:r>
              <a:rPr lang="en-US" sz="2000" b="1" dirty="0"/>
              <a:t>[['Income']])</a:t>
            </a:r>
          </a:p>
        </p:txBody>
      </p:sp>
    </p:spTree>
    <p:extLst>
      <p:ext uri="{BB962C8B-B14F-4D97-AF65-F5344CB8AC3E}">
        <p14:creationId xmlns:p14="http://schemas.microsoft.com/office/powerpoint/2010/main" val="1651383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7BD23-CAFE-CCCA-1D6B-A5CA1EFE9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F6368-9805-B121-00D1-A595207D77A1}"/>
              </a:ext>
            </a:extLst>
          </p:cNvPr>
          <p:cNvSpPr>
            <a:spLocks noGrp="1"/>
          </p:cNvSpPr>
          <p:nvPr>
            <p:ph type="title"/>
          </p:nvPr>
        </p:nvSpPr>
        <p:spPr/>
        <p:txBody>
          <a:bodyPr/>
          <a:lstStyle/>
          <a:p>
            <a:r>
              <a:rPr lang="en-US" dirty="0"/>
              <a:t>Standardization</a:t>
            </a:r>
          </a:p>
        </p:txBody>
      </p:sp>
      <p:sp>
        <p:nvSpPr>
          <p:cNvPr id="3" name="Content Placeholder 2">
            <a:extLst>
              <a:ext uri="{FF2B5EF4-FFF2-40B4-BE49-F238E27FC236}">
                <a16:creationId xmlns:a16="http://schemas.microsoft.com/office/drawing/2014/main" id="{8924DE97-F344-7A1D-EA06-6886B4D291EC}"/>
              </a:ext>
            </a:extLst>
          </p:cNvPr>
          <p:cNvSpPr>
            <a:spLocks noGrp="1"/>
          </p:cNvSpPr>
          <p:nvPr>
            <p:ph idx="1"/>
          </p:nvPr>
        </p:nvSpPr>
        <p:spPr/>
        <p:txBody>
          <a:bodyPr/>
          <a:lstStyle/>
          <a:p>
            <a:r>
              <a:rPr lang="en-US" dirty="0"/>
              <a:t>Transforms data to have mean = 0 and standard deviation = 1.</a:t>
            </a:r>
          </a:p>
          <a:p>
            <a:r>
              <a:rPr lang="en-US" dirty="0"/>
              <a:t>Used in algorithms like SVM or logistic regression.</a:t>
            </a:r>
          </a:p>
          <a:p>
            <a:r>
              <a:rPr lang="en-US" dirty="0"/>
              <a:t>Formula</a:t>
            </a:r>
          </a:p>
          <a:p>
            <a:endParaRPr lang="en-US" dirty="0"/>
          </a:p>
        </p:txBody>
      </p:sp>
      <p:sp>
        <p:nvSpPr>
          <p:cNvPr id="6" name="TextBox 5">
            <a:extLst>
              <a:ext uri="{FF2B5EF4-FFF2-40B4-BE49-F238E27FC236}">
                <a16:creationId xmlns:a16="http://schemas.microsoft.com/office/drawing/2014/main" id="{96FE8B12-BF70-DE81-CE48-614F36889547}"/>
              </a:ext>
            </a:extLst>
          </p:cNvPr>
          <p:cNvSpPr txBox="1"/>
          <p:nvPr/>
        </p:nvSpPr>
        <p:spPr>
          <a:xfrm>
            <a:off x="1016597" y="5253633"/>
            <a:ext cx="6099586" cy="1015663"/>
          </a:xfrm>
          <a:prstGeom prst="rect">
            <a:avLst/>
          </a:prstGeom>
          <a:noFill/>
        </p:spPr>
        <p:txBody>
          <a:bodyPr wrap="square">
            <a:spAutoFit/>
          </a:bodyPr>
          <a:lstStyle/>
          <a:p>
            <a:r>
              <a:rPr lang="en-US" sz="2000" b="1" dirty="0"/>
              <a:t>from </a:t>
            </a:r>
            <a:r>
              <a:rPr lang="en-US" sz="2000" b="1" dirty="0" err="1"/>
              <a:t>sklearn.preprocessing</a:t>
            </a:r>
            <a:r>
              <a:rPr lang="en-US" sz="2000" b="1" dirty="0"/>
              <a:t> import </a:t>
            </a:r>
            <a:r>
              <a:rPr lang="en-US" sz="2000" b="1" dirty="0" err="1"/>
              <a:t>StandardScaler</a:t>
            </a:r>
            <a:endParaRPr lang="en-US" sz="2000" b="1" dirty="0"/>
          </a:p>
          <a:p>
            <a:r>
              <a:rPr lang="en-US" sz="2000" b="1" dirty="0"/>
              <a:t>scaler = </a:t>
            </a:r>
            <a:r>
              <a:rPr lang="en-US" sz="2000" b="1" dirty="0" err="1"/>
              <a:t>StandardScaler</a:t>
            </a:r>
            <a:r>
              <a:rPr lang="en-US" sz="2000" b="1" dirty="0"/>
              <a:t>()</a:t>
            </a:r>
          </a:p>
          <a:p>
            <a:r>
              <a:rPr lang="en-US" sz="2000" b="1" dirty="0" err="1"/>
              <a:t>df</a:t>
            </a:r>
            <a:r>
              <a:rPr lang="en-US" sz="2000" b="1" dirty="0"/>
              <a:t>[['Age']] = </a:t>
            </a:r>
            <a:r>
              <a:rPr lang="en-US" sz="2000" b="1" dirty="0" err="1"/>
              <a:t>scaler.fit_transform</a:t>
            </a:r>
            <a:r>
              <a:rPr lang="en-US" sz="2000" b="1" dirty="0"/>
              <a:t>(</a:t>
            </a:r>
            <a:r>
              <a:rPr lang="en-US" sz="2000" b="1" dirty="0" err="1"/>
              <a:t>df</a:t>
            </a:r>
            <a:r>
              <a:rPr lang="en-US" sz="2000" b="1" dirty="0"/>
              <a:t>[['Age']])</a:t>
            </a:r>
          </a:p>
        </p:txBody>
      </p:sp>
      <p:pic>
        <p:nvPicPr>
          <p:cNvPr id="5" name="Picture 4">
            <a:extLst>
              <a:ext uri="{FF2B5EF4-FFF2-40B4-BE49-F238E27FC236}">
                <a16:creationId xmlns:a16="http://schemas.microsoft.com/office/drawing/2014/main" id="{7DD0933D-206D-12DD-2E7A-3E0522CEA181}"/>
              </a:ext>
            </a:extLst>
          </p:cNvPr>
          <p:cNvPicPr>
            <a:picLocks noChangeAspect="1"/>
          </p:cNvPicPr>
          <p:nvPr/>
        </p:nvPicPr>
        <p:blipFill>
          <a:blip r:embed="rId2"/>
          <a:stretch>
            <a:fillRect/>
          </a:stretch>
        </p:blipFill>
        <p:spPr>
          <a:xfrm>
            <a:off x="3001563" y="3428999"/>
            <a:ext cx="4785927" cy="1110727"/>
          </a:xfrm>
          <a:prstGeom prst="rect">
            <a:avLst/>
          </a:prstGeom>
        </p:spPr>
      </p:pic>
    </p:spTree>
    <p:extLst>
      <p:ext uri="{BB962C8B-B14F-4D97-AF65-F5344CB8AC3E}">
        <p14:creationId xmlns:p14="http://schemas.microsoft.com/office/powerpoint/2010/main" val="1565397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84EC9-EAAA-9A9A-300E-FB68C27E8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DB1D5-8A82-26A7-EDAC-29418C18A1A1}"/>
              </a:ext>
            </a:extLst>
          </p:cNvPr>
          <p:cNvSpPr>
            <a:spLocks noGrp="1"/>
          </p:cNvSpPr>
          <p:nvPr>
            <p:ph type="title"/>
          </p:nvPr>
        </p:nvSpPr>
        <p:spPr/>
        <p:txBody>
          <a:bodyPr/>
          <a:lstStyle/>
          <a:p>
            <a:r>
              <a:rPr lang="en-US" dirty="0"/>
              <a:t>Discretization</a:t>
            </a:r>
          </a:p>
        </p:txBody>
      </p:sp>
      <p:sp>
        <p:nvSpPr>
          <p:cNvPr id="3" name="Content Placeholder 2">
            <a:extLst>
              <a:ext uri="{FF2B5EF4-FFF2-40B4-BE49-F238E27FC236}">
                <a16:creationId xmlns:a16="http://schemas.microsoft.com/office/drawing/2014/main" id="{F9277608-C2CC-89E4-9910-483C73D06922}"/>
              </a:ext>
            </a:extLst>
          </p:cNvPr>
          <p:cNvSpPr>
            <a:spLocks noGrp="1"/>
          </p:cNvSpPr>
          <p:nvPr>
            <p:ph idx="1"/>
          </p:nvPr>
        </p:nvSpPr>
        <p:spPr>
          <a:xfrm>
            <a:off x="838200" y="1504241"/>
            <a:ext cx="10833847" cy="4351338"/>
          </a:xfrm>
        </p:spPr>
        <p:txBody>
          <a:bodyPr>
            <a:normAutofit/>
          </a:bodyPr>
          <a:lstStyle/>
          <a:p>
            <a:r>
              <a:rPr lang="en-US" dirty="0"/>
              <a:t>Turns continuous variables into categories, useful when exact numeric precision isn’t needed or to reduce noise.</a:t>
            </a:r>
          </a:p>
          <a:p>
            <a:r>
              <a:rPr lang="en-US" b="1" dirty="0"/>
              <a:t>Methods</a:t>
            </a:r>
          </a:p>
          <a:p>
            <a:pPr lvl="1"/>
            <a:r>
              <a:rPr lang="en-US" b="1" dirty="0"/>
              <a:t>Equal-Width Binning</a:t>
            </a:r>
            <a:r>
              <a:rPr lang="en-US" dirty="0"/>
              <a:t> – Divide the range into equal intervals.</a:t>
            </a:r>
            <a:br>
              <a:rPr lang="en-US" dirty="0"/>
            </a:br>
            <a:r>
              <a:rPr lang="en-US" dirty="0"/>
              <a:t>Example: Age bins: 0–20, 21–40, 41–60.</a:t>
            </a:r>
          </a:p>
          <a:p>
            <a:pPr lvl="1"/>
            <a:r>
              <a:rPr lang="en-US" dirty="0" err="1"/>
              <a:t>pd.cut</a:t>
            </a:r>
            <a:r>
              <a:rPr lang="en-US" dirty="0"/>
              <a:t>(</a:t>
            </a:r>
            <a:r>
              <a:rPr lang="en-US" dirty="0" err="1"/>
              <a:t>df</a:t>
            </a:r>
            <a:r>
              <a:rPr lang="en-US" dirty="0"/>
              <a:t>['Age'], bins=3, labels=["Young", "Middle", "Old"]) </a:t>
            </a:r>
          </a:p>
          <a:p>
            <a:pPr lvl="1"/>
            <a:r>
              <a:rPr lang="en-US" b="1" dirty="0"/>
              <a:t>Equal-Frequency Binning</a:t>
            </a:r>
            <a:r>
              <a:rPr lang="en-US" dirty="0"/>
              <a:t> – Each bin has the same number of samples.</a:t>
            </a:r>
          </a:p>
          <a:p>
            <a:pPr lvl="2"/>
            <a:r>
              <a:rPr lang="en-US" dirty="0"/>
              <a:t>Equal-frequency binning divides data into </a:t>
            </a:r>
            <a:r>
              <a:rPr lang="en-US" b="1" dirty="0"/>
              <a:t>k bins</a:t>
            </a:r>
            <a:r>
              <a:rPr lang="en-US" dirty="0"/>
              <a:t> so that </a:t>
            </a:r>
            <a:r>
              <a:rPr lang="en-US" b="1" dirty="0"/>
              <a:t>each bin contains (approximately) the same number of observations</a:t>
            </a:r>
            <a:r>
              <a:rPr lang="en-US" dirty="0"/>
              <a:t>.</a:t>
            </a:r>
          </a:p>
          <a:p>
            <a:pPr lvl="2"/>
            <a:r>
              <a:rPr lang="en-US" dirty="0"/>
              <a:t>This is different from </a:t>
            </a:r>
            <a:r>
              <a:rPr lang="en-US" b="1" dirty="0"/>
              <a:t>equal-width binning</a:t>
            </a:r>
            <a:r>
              <a:rPr lang="en-US" dirty="0"/>
              <a:t>, where the range is divided into equal intervals.</a:t>
            </a:r>
          </a:p>
          <a:p>
            <a:pPr lvl="1"/>
            <a:endParaRPr lang="en-US" dirty="0"/>
          </a:p>
          <a:p>
            <a:endParaRPr lang="en-US" dirty="0"/>
          </a:p>
        </p:txBody>
      </p:sp>
      <p:sp>
        <p:nvSpPr>
          <p:cNvPr id="6" name="TextBox 5">
            <a:extLst>
              <a:ext uri="{FF2B5EF4-FFF2-40B4-BE49-F238E27FC236}">
                <a16:creationId xmlns:a16="http://schemas.microsoft.com/office/drawing/2014/main" id="{C5A73CAF-4052-9260-3481-C752BCBF9DFE}"/>
              </a:ext>
            </a:extLst>
          </p:cNvPr>
          <p:cNvSpPr txBox="1"/>
          <p:nvPr/>
        </p:nvSpPr>
        <p:spPr>
          <a:xfrm>
            <a:off x="2737821" y="5363479"/>
            <a:ext cx="8615979" cy="1631216"/>
          </a:xfrm>
          <a:prstGeom prst="rect">
            <a:avLst/>
          </a:prstGeom>
          <a:noFill/>
        </p:spPr>
        <p:txBody>
          <a:bodyPr wrap="square">
            <a:spAutoFit/>
          </a:bodyPr>
          <a:lstStyle/>
          <a:p>
            <a:r>
              <a:rPr lang="en-US" sz="2000" b="1" dirty="0"/>
              <a:t>[5, 7, 8, 10, 15, 20, 21, 25, 26, 30]</a:t>
            </a:r>
          </a:p>
          <a:p>
            <a:r>
              <a:rPr lang="en-US" sz="2000" dirty="0"/>
              <a:t>Bin 1 → [5, 7, 8, 10, 15]</a:t>
            </a:r>
          </a:p>
          <a:p>
            <a:r>
              <a:rPr lang="en-US" sz="2000" dirty="0"/>
              <a:t>Bin 2 → [20, 21, 25, 26, 30]</a:t>
            </a:r>
          </a:p>
          <a:p>
            <a:r>
              <a:rPr lang="en-US" sz="2000" b="1" dirty="0" err="1"/>
              <a:t>df</a:t>
            </a:r>
            <a:r>
              <a:rPr lang="en-US" sz="2000" b="1" dirty="0"/>
              <a:t>['</a:t>
            </a:r>
            <a:r>
              <a:rPr lang="en-US" sz="2000" b="1" dirty="0" err="1"/>
              <a:t>Score_bin</a:t>
            </a:r>
            <a:r>
              <a:rPr lang="en-US" sz="2000" b="1" dirty="0"/>
              <a:t>'] = </a:t>
            </a:r>
            <a:r>
              <a:rPr lang="en-US" sz="2000" b="1" dirty="0" err="1"/>
              <a:t>pd.qcut</a:t>
            </a:r>
            <a:r>
              <a:rPr lang="en-US" sz="2000" b="1" dirty="0"/>
              <a:t>(</a:t>
            </a:r>
            <a:r>
              <a:rPr lang="en-US" sz="2000" b="1" dirty="0" err="1"/>
              <a:t>df</a:t>
            </a:r>
            <a:r>
              <a:rPr lang="en-US" sz="2000" b="1" dirty="0"/>
              <a:t>['Score'], q=2, labels=["Low", "High"])</a:t>
            </a:r>
          </a:p>
          <a:p>
            <a:endParaRPr lang="en-US" sz="2000" b="1" dirty="0"/>
          </a:p>
        </p:txBody>
      </p:sp>
    </p:spTree>
    <p:extLst>
      <p:ext uri="{BB962C8B-B14F-4D97-AF65-F5344CB8AC3E}">
        <p14:creationId xmlns:p14="http://schemas.microsoft.com/office/powerpoint/2010/main" val="379429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67747-86FE-3621-0B71-73622FEC8C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3270C-DEDB-CAAF-83C3-711B72241D74}"/>
              </a:ext>
            </a:extLst>
          </p:cNvPr>
          <p:cNvSpPr>
            <a:spLocks noGrp="1"/>
          </p:cNvSpPr>
          <p:nvPr>
            <p:ph type="title"/>
          </p:nvPr>
        </p:nvSpPr>
        <p:spPr/>
        <p:txBody>
          <a:bodyPr/>
          <a:lstStyle/>
          <a:p>
            <a:r>
              <a:rPr lang="en-US" dirty="0"/>
              <a:t>Binarization (One Hot Encoding)</a:t>
            </a:r>
          </a:p>
        </p:txBody>
      </p:sp>
      <p:sp>
        <p:nvSpPr>
          <p:cNvPr id="3" name="Content Placeholder 2">
            <a:extLst>
              <a:ext uri="{FF2B5EF4-FFF2-40B4-BE49-F238E27FC236}">
                <a16:creationId xmlns:a16="http://schemas.microsoft.com/office/drawing/2014/main" id="{1D00582F-5444-EDF4-4D42-70FC940A4F1D}"/>
              </a:ext>
            </a:extLst>
          </p:cNvPr>
          <p:cNvSpPr>
            <a:spLocks noGrp="1"/>
          </p:cNvSpPr>
          <p:nvPr>
            <p:ph idx="1"/>
          </p:nvPr>
        </p:nvSpPr>
        <p:spPr>
          <a:xfrm>
            <a:off x="838200" y="1504241"/>
            <a:ext cx="10833847" cy="4351338"/>
          </a:xfrm>
        </p:spPr>
        <p:txBody>
          <a:bodyPr>
            <a:normAutofit lnSpcReduction="10000"/>
          </a:bodyPr>
          <a:lstStyle/>
          <a:p>
            <a:r>
              <a:rPr lang="en-US" dirty="0"/>
              <a:t>Converts </a:t>
            </a:r>
            <a:r>
              <a:rPr lang="en-US" b="1" dirty="0"/>
              <a:t>categorical variables</a:t>
            </a:r>
            <a:r>
              <a:rPr lang="en-US" dirty="0"/>
              <a:t> into binary columns.</a:t>
            </a:r>
          </a:p>
          <a:p>
            <a:r>
              <a:rPr lang="en-US" b="1" dirty="0"/>
              <a:t>Gender: Male, Female → Male=1, Female=0 (or two separate columns)</a:t>
            </a:r>
          </a:p>
          <a:p>
            <a:r>
              <a:rPr lang="en-US" b="1" dirty="0" err="1"/>
              <a:t>pd.get_dummies</a:t>
            </a:r>
            <a:r>
              <a:rPr lang="en-US" b="1" dirty="0"/>
              <a:t>(</a:t>
            </a:r>
            <a:r>
              <a:rPr lang="en-US" b="1" dirty="0" err="1"/>
              <a:t>df</a:t>
            </a:r>
            <a:r>
              <a:rPr lang="en-US" b="1" dirty="0"/>
              <a:t>, columns=['Gender'])</a:t>
            </a:r>
          </a:p>
          <a:p>
            <a:r>
              <a:rPr lang="en-US" dirty="0"/>
              <a:t>If Gender = [Male, Female, Female], output:</a:t>
            </a:r>
          </a:p>
          <a:p>
            <a:pPr marL="0" indent="0">
              <a:buNone/>
            </a:pPr>
            <a:r>
              <a:rPr lang="en-US" dirty="0"/>
              <a:t>   </a:t>
            </a:r>
            <a:r>
              <a:rPr lang="en-US" dirty="0" err="1"/>
              <a:t>Gender_Female</a:t>
            </a:r>
            <a:r>
              <a:rPr lang="en-US" dirty="0"/>
              <a:t>  </a:t>
            </a:r>
            <a:r>
              <a:rPr lang="en-US" dirty="0" err="1"/>
              <a:t>Gender_Male</a:t>
            </a:r>
            <a:endParaRPr lang="en-US" dirty="0"/>
          </a:p>
          <a:p>
            <a:pPr marL="0" indent="0">
              <a:buNone/>
            </a:pPr>
            <a:r>
              <a:rPr lang="en-US" dirty="0"/>
              <a:t>0              0            1</a:t>
            </a:r>
          </a:p>
          <a:p>
            <a:pPr marL="0" indent="0">
              <a:buNone/>
            </a:pPr>
            <a:r>
              <a:rPr lang="en-US" dirty="0"/>
              <a:t>1              1            0</a:t>
            </a:r>
          </a:p>
          <a:p>
            <a:pPr marL="0" indent="0">
              <a:buNone/>
            </a:pPr>
            <a:r>
              <a:rPr lang="en-US" dirty="0"/>
              <a:t>2              1            0</a:t>
            </a:r>
            <a:endParaRPr lang="en-US" b="1" dirty="0"/>
          </a:p>
        </p:txBody>
      </p:sp>
    </p:spTree>
    <p:extLst>
      <p:ext uri="{BB962C8B-B14F-4D97-AF65-F5344CB8AC3E}">
        <p14:creationId xmlns:p14="http://schemas.microsoft.com/office/powerpoint/2010/main" val="2084034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F6C3-6789-283C-FA8E-C4DFAAF8C6B2}"/>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4F524BCC-94B5-0854-DC14-387DBD58B523}"/>
              </a:ext>
            </a:extLst>
          </p:cNvPr>
          <p:cNvGraphicFramePr>
            <a:graphicFrameLocks noGrp="1"/>
          </p:cNvGraphicFramePr>
          <p:nvPr>
            <p:ph idx="1"/>
            <p:extLst>
              <p:ext uri="{D42A27DB-BD31-4B8C-83A1-F6EECF244321}">
                <p14:modId xmlns:p14="http://schemas.microsoft.com/office/powerpoint/2010/main" val="3978738905"/>
              </p:ext>
            </p:extLst>
          </p:nvPr>
        </p:nvGraphicFramePr>
        <p:xfrm>
          <a:off x="838200" y="1845011"/>
          <a:ext cx="10515600" cy="1463040"/>
        </p:xfrm>
        <a:graphic>
          <a:graphicData uri="http://schemas.openxmlformats.org/drawingml/2006/table">
            <a:tbl>
              <a:tblPr/>
              <a:tblGrid>
                <a:gridCol w="2628900">
                  <a:extLst>
                    <a:ext uri="{9D8B030D-6E8A-4147-A177-3AD203B41FA5}">
                      <a16:colId xmlns:a16="http://schemas.microsoft.com/office/drawing/2014/main" val="616454938"/>
                    </a:ext>
                  </a:extLst>
                </a:gridCol>
                <a:gridCol w="2628900">
                  <a:extLst>
                    <a:ext uri="{9D8B030D-6E8A-4147-A177-3AD203B41FA5}">
                      <a16:colId xmlns:a16="http://schemas.microsoft.com/office/drawing/2014/main" val="2050106391"/>
                    </a:ext>
                  </a:extLst>
                </a:gridCol>
                <a:gridCol w="2628900">
                  <a:extLst>
                    <a:ext uri="{9D8B030D-6E8A-4147-A177-3AD203B41FA5}">
                      <a16:colId xmlns:a16="http://schemas.microsoft.com/office/drawing/2014/main" val="587232532"/>
                    </a:ext>
                  </a:extLst>
                </a:gridCol>
                <a:gridCol w="2628900">
                  <a:extLst>
                    <a:ext uri="{9D8B030D-6E8A-4147-A177-3AD203B41FA5}">
                      <a16:colId xmlns:a16="http://schemas.microsoft.com/office/drawing/2014/main" val="2756437897"/>
                    </a:ext>
                  </a:extLst>
                </a:gridCol>
              </a:tblGrid>
              <a:tr h="0">
                <a:tc>
                  <a:txBody>
                    <a:bodyPr/>
                    <a:lstStyle/>
                    <a:p>
                      <a:pPr>
                        <a:buNone/>
                      </a:pPr>
                      <a:r>
                        <a:rPr lang="en-US"/>
                        <a:t>Person</a:t>
                      </a:r>
                    </a:p>
                  </a:txBody>
                  <a:tcPr anchor="ctr">
                    <a:lnL>
                      <a:noFill/>
                    </a:lnL>
                    <a:lnR>
                      <a:noFill/>
                    </a:lnR>
                    <a:lnT>
                      <a:noFill/>
                    </a:lnT>
                    <a:lnB>
                      <a:noFill/>
                    </a:lnB>
                    <a:noFill/>
                  </a:tcPr>
                </a:tc>
                <a:tc>
                  <a:txBody>
                    <a:bodyPr/>
                    <a:lstStyle/>
                    <a:p>
                      <a:pPr>
                        <a:buNone/>
                      </a:pPr>
                      <a:r>
                        <a:rPr lang="en-US"/>
                        <a:t>Gender</a:t>
                      </a:r>
                    </a:p>
                  </a:txBody>
                  <a:tcPr anchor="ctr">
                    <a:lnL>
                      <a:noFill/>
                    </a:lnL>
                    <a:lnR>
                      <a:noFill/>
                    </a:lnR>
                    <a:lnT>
                      <a:noFill/>
                    </a:lnT>
                    <a:lnB>
                      <a:noFill/>
                    </a:lnB>
                    <a:noFill/>
                  </a:tcPr>
                </a:tc>
                <a:tc>
                  <a:txBody>
                    <a:bodyPr/>
                    <a:lstStyle/>
                    <a:p>
                      <a:pPr>
                        <a:buNone/>
                      </a:pPr>
                      <a:r>
                        <a:rPr lang="en-US"/>
                        <a:t>MaritalStatus</a:t>
                      </a:r>
                    </a:p>
                  </a:txBody>
                  <a:tcPr anchor="ctr">
                    <a:lnL>
                      <a:noFill/>
                    </a:lnL>
                    <a:lnR>
                      <a:noFill/>
                    </a:lnR>
                    <a:lnT>
                      <a:noFill/>
                    </a:lnT>
                    <a:lnB>
                      <a:noFill/>
                    </a:lnB>
                    <a:noFill/>
                  </a:tcPr>
                </a:tc>
                <a:tc>
                  <a:txBody>
                    <a:bodyPr/>
                    <a:lstStyle/>
                    <a:p>
                      <a:pPr>
                        <a:buNone/>
                      </a:pPr>
                      <a:r>
                        <a:rPr lang="en-US"/>
                        <a:t>Occupation</a:t>
                      </a:r>
                    </a:p>
                  </a:txBody>
                  <a:tcPr anchor="ctr">
                    <a:lnL>
                      <a:noFill/>
                    </a:lnL>
                    <a:lnR>
                      <a:noFill/>
                    </a:lnR>
                    <a:lnT>
                      <a:noFill/>
                    </a:lnT>
                    <a:lnB>
                      <a:noFill/>
                    </a:lnB>
                    <a:noFill/>
                  </a:tcPr>
                </a:tc>
                <a:extLst>
                  <a:ext uri="{0D108BD9-81ED-4DB2-BD59-A6C34878D82A}">
                    <a16:rowId xmlns:a16="http://schemas.microsoft.com/office/drawing/2014/main" val="502449217"/>
                  </a:ext>
                </a:extLst>
              </a:tr>
              <a:tr h="0">
                <a:tc>
                  <a:txBody>
                    <a:bodyPr/>
                    <a:lstStyle/>
                    <a:p>
                      <a:pPr>
                        <a:buNone/>
                      </a:pPr>
                      <a:r>
                        <a:rPr lang="en-US"/>
                        <a:t>P1</a:t>
                      </a:r>
                    </a:p>
                  </a:txBody>
                  <a:tcPr anchor="ctr">
                    <a:lnL>
                      <a:noFill/>
                    </a:lnL>
                    <a:lnR>
                      <a:noFill/>
                    </a:lnR>
                    <a:lnT>
                      <a:noFill/>
                    </a:lnT>
                    <a:lnB>
                      <a:noFill/>
                    </a:lnB>
                    <a:noFill/>
                  </a:tcPr>
                </a:tc>
                <a:tc>
                  <a:txBody>
                    <a:bodyPr/>
                    <a:lstStyle/>
                    <a:p>
                      <a:pPr>
                        <a:buNone/>
                      </a:pPr>
                      <a:r>
                        <a:rPr lang="en-US"/>
                        <a:t>Male</a:t>
                      </a:r>
                    </a:p>
                  </a:txBody>
                  <a:tcPr anchor="ctr">
                    <a:lnL>
                      <a:noFill/>
                    </a:lnL>
                    <a:lnR>
                      <a:noFill/>
                    </a:lnR>
                    <a:lnT>
                      <a:noFill/>
                    </a:lnT>
                    <a:lnB>
                      <a:noFill/>
                    </a:lnB>
                    <a:noFill/>
                  </a:tcPr>
                </a:tc>
                <a:tc>
                  <a:txBody>
                    <a:bodyPr/>
                    <a:lstStyle/>
                    <a:p>
                      <a:pPr>
                        <a:buNone/>
                      </a:pPr>
                      <a:r>
                        <a:rPr lang="en-US"/>
                        <a:t>Single</a:t>
                      </a:r>
                    </a:p>
                  </a:txBody>
                  <a:tcPr anchor="ctr">
                    <a:lnL>
                      <a:noFill/>
                    </a:lnL>
                    <a:lnR>
                      <a:noFill/>
                    </a:lnR>
                    <a:lnT>
                      <a:noFill/>
                    </a:lnT>
                    <a:lnB>
                      <a:noFill/>
                    </a:lnB>
                    <a:noFill/>
                  </a:tcPr>
                </a:tc>
                <a:tc>
                  <a:txBody>
                    <a:bodyPr/>
                    <a:lstStyle/>
                    <a:p>
                      <a:pPr>
                        <a:buNone/>
                      </a:pPr>
                      <a:r>
                        <a:rPr lang="en-US"/>
                        <a:t>Engineer</a:t>
                      </a:r>
                    </a:p>
                  </a:txBody>
                  <a:tcPr anchor="ctr">
                    <a:lnL>
                      <a:noFill/>
                    </a:lnL>
                    <a:lnR>
                      <a:noFill/>
                    </a:lnR>
                    <a:lnT>
                      <a:noFill/>
                    </a:lnT>
                    <a:lnB>
                      <a:noFill/>
                    </a:lnB>
                    <a:noFill/>
                  </a:tcPr>
                </a:tc>
                <a:extLst>
                  <a:ext uri="{0D108BD9-81ED-4DB2-BD59-A6C34878D82A}">
                    <a16:rowId xmlns:a16="http://schemas.microsoft.com/office/drawing/2014/main" val="3393102176"/>
                  </a:ext>
                </a:extLst>
              </a:tr>
              <a:tr h="0">
                <a:tc>
                  <a:txBody>
                    <a:bodyPr/>
                    <a:lstStyle/>
                    <a:p>
                      <a:pPr>
                        <a:buNone/>
                      </a:pPr>
                      <a:r>
                        <a:rPr lang="en-US"/>
                        <a:t>P2</a:t>
                      </a:r>
                    </a:p>
                  </a:txBody>
                  <a:tcPr anchor="ctr">
                    <a:lnL>
                      <a:noFill/>
                    </a:lnL>
                    <a:lnR>
                      <a:noFill/>
                    </a:lnR>
                    <a:lnT>
                      <a:noFill/>
                    </a:lnT>
                    <a:lnB>
                      <a:noFill/>
                    </a:lnB>
                    <a:noFill/>
                  </a:tcPr>
                </a:tc>
                <a:tc>
                  <a:txBody>
                    <a:bodyPr/>
                    <a:lstStyle/>
                    <a:p>
                      <a:pPr>
                        <a:buNone/>
                      </a:pPr>
                      <a:r>
                        <a:rPr lang="en-US"/>
                        <a:t>Female</a:t>
                      </a:r>
                    </a:p>
                  </a:txBody>
                  <a:tcPr anchor="ctr">
                    <a:lnL>
                      <a:noFill/>
                    </a:lnL>
                    <a:lnR>
                      <a:noFill/>
                    </a:lnR>
                    <a:lnT>
                      <a:noFill/>
                    </a:lnT>
                    <a:lnB>
                      <a:noFill/>
                    </a:lnB>
                    <a:noFill/>
                  </a:tcPr>
                </a:tc>
                <a:tc>
                  <a:txBody>
                    <a:bodyPr/>
                    <a:lstStyle/>
                    <a:p>
                      <a:pPr>
                        <a:buNone/>
                      </a:pPr>
                      <a:r>
                        <a:rPr lang="en-US"/>
                        <a:t>Married</a:t>
                      </a:r>
                    </a:p>
                  </a:txBody>
                  <a:tcPr anchor="ctr">
                    <a:lnL>
                      <a:noFill/>
                    </a:lnL>
                    <a:lnR>
                      <a:noFill/>
                    </a:lnR>
                    <a:lnT>
                      <a:noFill/>
                    </a:lnT>
                    <a:lnB>
                      <a:noFill/>
                    </a:lnB>
                    <a:noFill/>
                  </a:tcPr>
                </a:tc>
                <a:tc>
                  <a:txBody>
                    <a:bodyPr/>
                    <a:lstStyle/>
                    <a:p>
                      <a:pPr>
                        <a:buNone/>
                      </a:pPr>
                      <a:r>
                        <a:rPr lang="en-US"/>
                        <a:t>Teacher</a:t>
                      </a:r>
                    </a:p>
                  </a:txBody>
                  <a:tcPr anchor="ctr">
                    <a:lnL>
                      <a:noFill/>
                    </a:lnL>
                    <a:lnR>
                      <a:noFill/>
                    </a:lnR>
                    <a:lnT>
                      <a:noFill/>
                    </a:lnT>
                    <a:lnB>
                      <a:noFill/>
                    </a:lnB>
                    <a:noFill/>
                  </a:tcPr>
                </a:tc>
                <a:extLst>
                  <a:ext uri="{0D108BD9-81ED-4DB2-BD59-A6C34878D82A}">
                    <a16:rowId xmlns:a16="http://schemas.microsoft.com/office/drawing/2014/main" val="2212999387"/>
                  </a:ext>
                </a:extLst>
              </a:tr>
              <a:tr h="0">
                <a:tc>
                  <a:txBody>
                    <a:bodyPr/>
                    <a:lstStyle/>
                    <a:p>
                      <a:pPr>
                        <a:buNone/>
                      </a:pPr>
                      <a:r>
                        <a:rPr lang="en-US"/>
                        <a:t>P3</a:t>
                      </a:r>
                    </a:p>
                  </a:txBody>
                  <a:tcPr anchor="ctr">
                    <a:lnL>
                      <a:noFill/>
                    </a:lnL>
                    <a:lnR>
                      <a:noFill/>
                    </a:lnR>
                    <a:lnT>
                      <a:noFill/>
                    </a:lnT>
                    <a:lnB>
                      <a:noFill/>
                    </a:lnB>
                    <a:noFill/>
                  </a:tcPr>
                </a:tc>
                <a:tc>
                  <a:txBody>
                    <a:bodyPr/>
                    <a:lstStyle/>
                    <a:p>
                      <a:pPr>
                        <a:buNone/>
                      </a:pPr>
                      <a:r>
                        <a:rPr lang="en-US"/>
                        <a:t>Male</a:t>
                      </a:r>
                    </a:p>
                  </a:txBody>
                  <a:tcPr anchor="ctr">
                    <a:lnL>
                      <a:noFill/>
                    </a:lnL>
                    <a:lnR>
                      <a:noFill/>
                    </a:lnR>
                    <a:lnT>
                      <a:noFill/>
                    </a:lnT>
                    <a:lnB>
                      <a:noFill/>
                    </a:lnB>
                    <a:noFill/>
                  </a:tcPr>
                </a:tc>
                <a:tc>
                  <a:txBody>
                    <a:bodyPr/>
                    <a:lstStyle/>
                    <a:p>
                      <a:pPr>
                        <a:buNone/>
                      </a:pPr>
                      <a:r>
                        <a:rPr lang="en-US"/>
                        <a:t>Married</a:t>
                      </a:r>
                    </a:p>
                  </a:txBody>
                  <a:tcPr anchor="ctr">
                    <a:lnL>
                      <a:noFill/>
                    </a:lnL>
                    <a:lnR>
                      <a:noFill/>
                    </a:lnR>
                    <a:lnT>
                      <a:noFill/>
                    </a:lnT>
                    <a:lnB>
                      <a:noFill/>
                    </a:lnB>
                    <a:noFill/>
                  </a:tcPr>
                </a:tc>
                <a:tc>
                  <a:txBody>
                    <a:bodyPr/>
                    <a:lstStyle/>
                    <a:p>
                      <a:pPr>
                        <a:buNone/>
                      </a:pPr>
                      <a:r>
                        <a:rPr lang="en-US" dirty="0"/>
                        <a:t>Doctor</a:t>
                      </a:r>
                    </a:p>
                  </a:txBody>
                  <a:tcPr anchor="ctr">
                    <a:lnL>
                      <a:noFill/>
                    </a:lnL>
                    <a:lnR>
                      <a:noFill/>
                    </a:lnR>
                    <a:lnT>
                      <a:noFill/>
                    </a:lnT>
                    <a:lnB>
                      <a:noFill/>
                    </a:lnB>
                    <a:noFill/>
                  </a:tcPr>
                </a:tc>
                <a:extLst>
                  <a:ext uri="{0D108BD9-81ED-4DB2-BD59-A6C34878D82A}">
                    <a16:rowId xmlns:a16="http://schemas.microsoft.com/office/drawing/2014/main" val="3663796029"/>
                  </a:ext>
                </a:extLst>
              </a:tr>
            </a:tbl>
          </a:graphicData>
        </a:graphic>
      </p:graphicFrame>
      <p:graphicFrame>
        <p:nvGraphicFramePr>
          <p:cNvPr id="5" name="Table 4">
            <a:extLst>
              <a:ext uri="{FF2B5EF4-FFF2-40B4-BE49-F238E27FC236}">
                <a16:creationId xmlns:a16="http://schemas.microsoft.com/office/drawing/2014/main" id="{0E829C05-8FAB-1E29-1FC3-AFF2ABFA196E}"/>
              </a:ext>
            </a:extLst>
          </p:cNvPr>
          <p:cNvGraphicFramePr>
            <a:graphicFrameLocks noGrp="1"/>
          </p:cNvGraphicFramePr>
          <p:nvPr>
            <p:extLst>
              <p:ext uri="{D42A27DB-BD31-4B8C-83A1-F6EECF244321}">
                <p14:modId xmlns:p14="http://schemas.microsoft.com/office/powerpoint/2010/main" val="2128153579"/>
              </p:ext>
            </p:extLst>
          </p:nvPr>
        </p:nvGraphicFramePr>
        <p:xfrm>
          <a:off x="721242" y="3961953"/>
          <a:ext cx="11091528" cy="1737360"/>
        </p:xfrm>
        <a:graphic>
          <a:graphicData uri="http://schemas.openxmlformats.org/drawingml/2006/table">
            <a:tbl>
              <a:tblPr/>
              <a:tblGrid>
                <a:gridCol w="958702">
                  <a:extLst>
                    <a:ext uri="{9D8B030D-6E8A-4147-A177-3AD203B41FA5}">
                      <a16:colId xmlns:a16="http://schemas.microsoft.com/office/drawing/2014/main" val="1415587130"/>
                    </a:ext>
                  </a:extLst>
                </a:gridCol>
                <a:gridCol w="1509823">
                  <a:extLst>
                    <a:ext uri="{9D8B030D-6E8A-4147-A177-3AD203B41FA5}">
                      <a16:colId xmlns:a16="http://schemas.microsoft.com/office/drawing/2014/main" val="599136023"/>
                    </a:ext>
                  </a:extLst>
                </a:gridCol>
                <a:gridCol w="1690798">
                  <a:extLst>
                    <a:ext uri="{9D8B030D-6E8A-4147-A177-3AD203B41FA5}">
                      <a16:colId xmlns:a16="http://schemas.microsoft.com/office/drawing/2014/main" val="2319191592"/>
                    </a:ext>
                  </a:extLst>
                </a:gridCol>
                <a:gridCol w="1386441">
                  <a:extLst>
                    <a:ext uri="{9D8B030D-6E8A-4147-A177-3AD203B41FA5}">
                      <a16:colId xmlns:a16="http://schemas.microsoft.com/office/drawing/2014/main" val="3770424176"/>
                    </a:ext>
                  </a:extLst>
                </a:gridCol>
                <a:gridCol w="1386441">
                  <a:extLst>
                    <a:ext uri="{9D8B030D-6E8A-4147-A177-3AD203B41FA5}">
                      <a16:colId xmlns:a16="http://schemas.microsoft.com/office/drawing/2014/main" val="2257412353"/>
                    </a:ext>
                  </a:extLst>
                </a:gridCol>
                <a:gridCol w="1386441">
                  <a:extLst>
                    <a:ext uri="{9D8B030D-6E8A-4147-A177-3AD203B41FA5}">
                      <a16:colId xmlns:a16="http://schemas.microsoft.com/office/drawing/2014/main" val="744270214"/>
                    </a:ext>
                  </a:extLst>
                </a:gridCol>
                <a:gridCol w="1386441">
                  <a:extLst>
                    <a:ext uri="{9D8B030D-6E8A-4147-A177-3AD203B41FA5}">
                      <a16:colId xmlns:a16="http://schemas.microsoft.com/office/drawing/2014/main" val="1996127160"/>
                    </a:ext>
                  </a:extLst>
                </a:gridCol>
                <a:gridCol w="1386441">
                  <a:extLst>
                    <a:ext uri="{9D8B030D-6E8A-4147-A177-3AD203B41FA5}">
                      <a16:colId xmlns:a16="http://schemas.microsoft.com/office/drawing/2014/main" val="1749087856"/>
                    </a:ext>
                  </a:extLst>
                </a:gridCol>
              </a:tblGrid>
              <a:tr h="0">
                <a:tc>
                  <a:txBody>
                    <a:bodyPr/>
                    <a:lstStyle/>
                    <a:p>
                      <a:pPr>
                        <a:buNone/>
                      </a:pPr>
                      <a:r>
                        <a:rPr lang="en-US" dirty="0"/>
                        <a:t>Person</a:t>
                      </a:r>
                    </a:p>
                  </a:txBody>
                  <a:tcPr anchor="ctr">
                    <a:lnL>
                      <a:noFill/>
                    </a:lnL>
                    <a:lnR>
                      <a:noFill/>
                    </a:lnR>
                    <a:lnT>
                      <a:noFill/>
                    </a:lnT>
                    <a:lnB>
                      <a:noFill/>
                    </a:lnB>
                    <a:noFill/>
                  </a:tcPr>
                </a:tc>
                <a:tc>
                  <a:txBody>
                    <a:bodyPr/>
                    <a:lstStyle/>
                    <a:p>
                      <a:pPr>
                        <a:buNone/>
                      </a:pPr>
                      <a:r>
                        <a:rPr lang="en-US"/>
                        <a:t>Gender_Male</a:t>
                      </a:r>
                    </a:p>
                  </a:txBody>
                  <a:tcPr anchor="ctr">
                    <a:lnL>
                      <a:noFill/>
                    </a:lnL>
                    <a:lnR>
                      <a:noFill/>
                    </a:lnR>
                    <a:lnT>
                      <a:noFill/>
                    </a:lnT>
                    <a:lnB>
                      <a:noFill/>
                    </a:lnB>
                    <a:noFill/>
                  </a:tcPr>
                </a:tc>
                <a:tc>
                  <a:txBody>
                    <a:bodyPr/>
                    <a:lstStyle/>
                    <a:p>
                      <a:pPr>
                        <a:buNone/>
                      </a:pPr>
                      <a:r>
                        <a:rPr lang="en-US"/>
                        <a:t>Gender_Female</a:t>
                      </a:r>
                    </a:p>
                  </a:txBody>
                  <a:tcPr anchor="ctr">
                    <a:lnL>
                      <a:noFill/>
                    </a:lnL>
                    <a:lnR>
                      <a:noFill/>
                    </a:lnR>
                    <a:lnT>
                      <a:noFill/>
                    </a:lnT>
                    <a:lnB>
                      <a:noFill/>
                    </a:lnB>
                    <a:noFill/>
                  </a:tcPr>
                </a:tc>
                <a:tc>
                  <a:txBody>
                    <a:bodyPr/>
                    <a:lstStyle/>
                    <a:p>
                      <a:pPr>
                        <a:buNone/>
                      </a:pPr>
                      <a:r>
                        <a:rPr lang="en-US"/>
                        <a:t>MaritalStatus_Single</a:t>
                      </a:r>
                    </a:p>
                  </a:txBody>
                  <a:tcPr anchor="ctr">
                    <a:lnL>
                      <a:noFill/>
                    </a:lnL>
                    <a:lnR>
                      <a:noFill/>
                    </a:lnR>
                    <a:lnT>
                      <a:noFill/>
                    </a:lnT>
                    <a:lnB>
                      <a:noFill/>
                    </a:lnB>
                    <a:noFill/>
                  </a:tcPr>
                </a:tc>
                <a:tc>
                  <a:txBody>
                    <a:bodyPr/>
                    <a:lstStyle/>
                    <a:p>
                      <a:pPr>
                        <a:buNone/>
                      </a:pPr>
                      <a:r>
                        <a:rPr lang="en-US"/>
                        <a:t>MaritalStatus_Married</a:t>
                      </a:r>
                    </a:p>
                  </a:txBody>
                  <a:tcPr anchor="ctr">
                    <a:lnL>
                      <a:noFill/>
                    </a:lnL>
                    <a:lnR>
                      <a:noFill/>
                    </a:lnR>
                    <a:lnT>
                      <a:noFill/>
                    </a:lnT>
                    <a:lnB>
                      <a:noFill/>
                    </a:lnB>
                    <a:noFill/>
                  </a:tcPr>
                </a:tc>
                <a:tc>
                  <a:txBody>
                    <a:bodyPr/>
                    <a:lstStyle/>
                    <a:p>
                      <a:pPr>
                        <a:buNone/>
                      </a:pPr>
                      <a:r>
                        <a:rPr lang="en-US"/>
                        <a:t>Occupation_Engineer</a:t>
                      </a:r>
                    </a:p>
                  </a:txBody>
                  <a:tcPr anchor="ctr">
                    <a:lnL>
                      <a:noFill/>
                    </a:lnL>
                    <a:lnR>
                      <a:noFill/>
                    </a:lnR>
                    <a:lnT>
                      <a:noFill/>
                    </a:lnT>
                    <a:lnB>
                      <a:noFill/>
                    </a:lnB>
                    <a:noFill/>
                  </a:tcPr>
                </a:tc>
                <a:tc>
                  <a:txBody>
                    <a:bodyPr/>
                    <a:lstStyle/>
                    <a:p>
                      <a:pPr>
                        <a:buNone/>
                      </a:pPr>
                      <a:r>
                        <a:rPr lang="en-US"/>
                        <a:t>Occupation_Teacher</a:t>
                      </a:r>
                    </a:p>
                  </a:txBody>
                  <a:tcPr anchor="ctr">
                    <a:lnL>
                      <a:noFill/>
                    </a:lnL>
                    <a:lnR>
                      <a:noFill/>
                    </a:lnR>
                    <a:lnT>
                      <a:noFill/>
                    </a:lnT>
                    <a:lnB>
                      <a:noFill/>
                    </a:lnB>
                    <a:noFill/>
                  </a:tcPr>
                </a:tc>
                <a:tc>
                  <a:txBody>
                    <a:bodyPr/>
                    <a:lstStyle/>
                    <a:p>
                      <a:pPr>
                        <a:buNone/>
                      </a:pPr>
                      <a:r>
                        <a:rPr lang="en-US"/>
                        <a:t>Occupation_Doctor</a:t>
                      </a:r>
                    </a:p>
                  </a:txBody>
                  <a:tcPr anchor="ctr">
                    <a:lnL>
                      <a:noFill/>
                    </a:lnL>
                    <a:lnR>
                      <a:noFill/>
                    </a:lnR>
                    <a:lnT>
                      <a:noFill/>
                    </a:lnT>
                    <a:lnB>
                      <a:noFill/>
                    </a:lnB>
                    <a:noFill/>
                  </a:tcPr>
                </a:tc>
                <a:extLst>
                  <a:ext uri="{0D108BD9-81ED-4DB2-BD59-A6C34878D82A}">
                    <a16:rowId xmlns:a16="http://schemas.microsoft.com/office/drawing/2014/main" val="3776066891"/>
                  </a:ext>
                </a:extLst>
              </a:tr>
              <a:tr h="0">
                <a:tc>
                  <a:txBody>
                    <a:bodyPr/>
                    <a:lstStyle/>
                    <a:p>
                      <a:pPr>
                        <a:buNone/>
                      </a:pPr>
                      <a:r>
                        <a:rPr lang="en-US"/>
                        <a:t>P1</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extLst>
                  <a:ext uri="{0D108BD9-81ED-4DB2-BD59-A6C34878D82A}">
                    <a16:rowId xmlns:a16="http://schemas.microsoft.com/office/drawing/2014/main" val="2570364266"/>
                  </a:ext>
                </a:extLst>
              </a:tr>
              <a:tr h="0">
                <a:tc>
                  <a:txBody>
                    <a:bodyPr/>
                    <a:lstStyle/>
                    <a:p>
                      <a:pPr>
                        <a:buNone/>
                      </a:pPr>
                      <a:r>
                        <a:rPr lang="en-US"/>
                        <a:t>P2</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extLst>
                  <a:ext uri="{0D108BD9-81ED-4DB2-BD59-A6C34878D82A}">
                    <a16:rowId xmlns:a16="http://schemas.microsoft.com/office/drawing/2014/main" val="2819376767"/>
                  </a:ext>
                </a:extLst>
              </a:tr>
              <a:tr h="0">
                <a:tc>
                  <a:txBody>
                    <a:bodyPr/>
                    <a:lstStyle/>
                    <a:p>
                      <a:pPr>
                        <a:buNone/>
                      </a:pPr>
                      <a:r>
                        <a:rPr lang="en-US"/>
                        <a:t>P3</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1</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a:t>0</a:t>
                      </a:r>
                    </a:p>
                  </a:txBody>
                  <a:tcPr anchor="ctr">
                    <a:lnL>
                      <a:noFill/>
                    </a:lnL>
                    <a:lnR>
                      <a:noFill/>
                    </a:lnR>
                    <a:lnT>
                      <a:noFill/>
                    </a:lnT>
                    <a:lnB>
                      <a:noFill/>
                    </a:lnB>
                    <a:noFill/>
                  </a:tcPr>
                </a:tc>
                <a:tc>
                  <a:txBody>
                    <a:bodyPr/>
                    <a:lstStyle/>
                    <a:p>
                      <a:pPr>
                        <a:buNone/>
                      </a:pPr>
                      <a:r>
                        <a:rPr lang="en-US" dirty="0"/>
                        <a:t>1</a:t>
                      </a:r>
                    </a:p>
                  </a:txBody>
                  <a:tcPr anchor="ctr">
                    <a:lnL>
                      <a:noFill/>
                    </a:lnL>
                    <a:lnR>
                      <a:noFill/>
                    </a:lnR>
                    <a:lnT>
                      <a:noFill/>
                    </a:lnT>
                    <a:lnB>
                      <a:noFill/>
                    </a:lnB>
                    <a:noFill/>
                  </a:tcPr>
                </a:tc>
                <a:extLst>
                  <a:ext uri="{0D108BD9-81ED-4DB2-BD59-A6C34878D82A}">
                    <a16:rowId xmlns:a16="http://schemas.microsoft.com/office/drawing/2014/main" val="91485478"/>
                  </a:ext>
                </a:extLst>
              </a:tr>
            </a:tbl>
          </a:graphicData>
        </a:graphic>
      </p:graphicFrame>
    </p:spTree>
    <p:extLst>
      <p:ext uri="{BB962C8B-B14F-4D97-AF65-F5344CB8AC3E}">
        <p14:creationId xmlns:p14="http://schemas.microsoft.com/office/powerpoint/2010/main" val="30413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131E-9885-CF29-805A-73039E9019AF}"/>
              </a:ext>
            </a:extLst>
          </p:cNvPr>
          <p:cNvSpPr>
            <a:spLocks noGrp="1"/>
          </p:cNvSpPr>
          <p:nvPr>
            <p:ph type="title"/>
          </p:nvPr>
        </p:nvSpPr>
        <p:spPr/>
        <p:txBody>
          <a:bodyPr/>
          <a:lstStyle/>
          <a:p>
            <a:r>
              <a:rPr lang="en-US" dirty="0"/>
              <a:t>Example: </a:t>
            </a:r>
          </a:p>
        </p:txBody>
      </p:sp>
      <p:sp>
        <p:nvSpPr>
          <p:cNvPr id="3" name="Content Placeholder 2">
            <a:extLst>
              <a:ext uri="{FF2B5EF4-FFF2-40B4-BE49-F238E27FC236}">
                <a16:creationId xmlns:a16="http://schemas.microsoft.com/office/drawing/2014/main" id="{050F6502-B021-B3D0-3934-BAFD8F84396B}"/>
              </a:ext>
            </a:extLst>
          </p:cNvPr>
          <p:cNvSpPr>
            <a:spLocks noGrp="1"/>
          </p:cNvSpPr>
          <p:nvPr>
            <p:ph idx="1"/>
          </p:nvPr>
        </p:nvSpPr>
        <p:spPr/>
        <p:txBody>
          <a:bodyPr>
            <a:normAutofit lnSpcReduction="10000"/>
          </a:bodyPr>
          <a:lstStyle/>
          <a:p>
            <a:r>
              <a:rPr lang="en-US" dirty="0"/>
              <a:t>'Gender': ['Male', 'Female', 'Female', 'Male’]</a:t>
            </a:r>
          </a:p>
          <a:p>
            <a:endParaRPr lang="en-US" dirty="0"/>
          </a:p>
          <a:p>
            <a:r>
              <a:rPr lang="en-US" dirty="0"/>
              <a:t>Label Encoding: </a:t>
            </a:r>
          </a:p>
          <a:p>
            <a:pPr lvl="1"/>
            <a:r>
              <a:rPr lang="en-US" dirty="0"/>
              <a:t>Assigns an </a:t>
            </a:r>
            <a:r>
              <a:rPr lang="en-US" b="1" dirty="0"/>
              <a:t>integer</a:t>
            </a:r>
            <a:r>
              <a:rPr lang="en-US" dirty="0"/>
              <a:t> to each category.</a:t>
            </a:r>
          </a:p>
          <a:p>
            <a:pPr lvl="1"/>
            <a:r>
              <a:rPr lang="en-US" dirty="0"/>
              <a:t>Simple, but may introduce an </a:t>
            </a:r>
            <a:r>
              <a:rPr lang="en-US" b="1" dirty="0"/>
              <a:t>unwanted ordinal relationship</a:t>
            </a:r>
            <a:r>
              <a:rPr lang="en-US" dirty="0"/>
              <a:t>.</a:t>
            </a:r>
          </a:p>
          <a:p>
            <a:pPr lvl="1"/>
            <a:r>
              <a:rPr lang="en-US" dirty="0"/>
              <a:t>Gender: Male → 1, Female → 0</a:t>
            </a:r>
          </a:p>
          <a:p>
            <a:pPr lvl="1"/>
            <a:endParaRPr lang="en-US" dirty="0"/>
          </a:p>
          <a:p>
            <a:r>
              <a:rPr lang="en-US" dirty="0"/>
              <a:t>Ordinal Encoding</a:t>
            </a:r>
          </a:p>
          <a:p>
            <a:pPr lvl="1"/>
            <a:r>
              <a:rPr lang="en-US" dirty="0"/>
              <a:t>Similar to label encoding, but </a:t>
            </a:r>
            <a:r>
              <a:rPr lang="en-US" b="1" dirty="0"/>
              <a:t>order matters</a:t>
            </a:r>
            <a:r>
              <a:rPr lang="en-US" dirty="0"/>
              <a:t>.</a:t>
            </a:r>
          </a:p>
          <a:p>
            <a:pPr lvl="1"/>
            <a:r>
              <a:rPr lang="en-US" dirty="0"/>
              <a:t>You assign numbers based on </a:t>
            </a:r>
            <a:r>
              <a:rPr lang="en-US" b="1" dirty="0"/>
              <a:t>rank</a:t>
            </a:r>
            <a:r>
              <a:rPr lang="en-US" dirty="0"/>
              <a:t> or </a:t>
            </a:r>
            <a:r>
              <a:rPr lang="en-US" b="1" dirty="0"/>
              <a:t>importance</a:t>
            </a:r>
            <a:r>
              <a:rPr lang="en-US" dirty="0"/>
              <a:t>.</a:t>
            </a:r>
          </a:p>
          <a:p>
            <a:pPr lvl="1"/>
            <a:r>
              <a:rPr lang="en-US" dirty="0"/>
              <a:t>Size: Small → 1, Medium → 2, Large → 3</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44135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3E5AA-4D2B-0C2C-4DF4-F84F6E24F1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6CC0AE-771E-D58A-8AF9-89C72AEE15A3}"/>
              </a:ext>
            </a:extLst>
          </p:cNvPr>
          <p:cNvSpPr>
            <a:spLocks noGrp="1"/>
          </p:cNvSpPr>
          <p:nvPr>
            <p:ph type="title"/>
          </p:nvPr>
        </p:nvSpPr>
        <p:spPr/>
        <p:txBody>
          <a:bodyPr/>
          <a:lstStyle/>
          <a:p>
            <a:r>
              <a:rPr lang="en-US" dirty="0"/>
              <a:t>Similarity and Correlation Analysis</a:t>
            </a:r>
          </a:p>
        </p:txBody>
      </p:sp>
      <p:sp>
        <p:nvSpPr>
          <p:cNvPr id="5" name="Content Placeholder 4">
            <a:extLst>
              <a:ext uri="{FF2B5EF4-FFF2-40B4-BE49-F238E27FC236}">
                <a16:creationId xmlns:a16="http://schemas.microsoft.com/office/drawing/2014/main" id="{33FC9623-8974-9A08-5A48-F273F4B048F2}"/>
              </a:ext>
            </a:extLst>
          </p:cNvPr>
          <p:cNvSpPr>
            <a:spLocks noGrp="1"/>
          </p:cNvSpPr>
          <p:nvPr>
            <p:ph idx="1"/>
          </p:nvPr>
        </p:nvSpPr>
        <p:spPr/>
        <p:txBody>
          <a:bodyPr/>
          <a:lstStyle/>
          <a:p>
            <a:r>
              <a:rPr lang="en-US" dirty="0"/>
              <a:t>Comes after data preprocessing</a:t>
            </a:r>
          </a:p>
          <a:p>
            <a:r>
              <a:rPr lang="en-US" dirty="0"/>
              <a:t>Once you’ve:</a:t>
            </a:r>
          </a:p>
          <a:p>
            <a:pPr lvl="1"/>
            <a:r>
              <a:rPr lang="en-US" dirty="0"/>
              <a:t>Scaled all numeric attributes to the same range (normalization/standardization)</a:t>
            </a:r>
          </a:p>
          <a:p>
            <a:pPr lvl="1"/>
            <a:r>
              <a:rPr lang="en-US" dirty="0"/>
              <a:t>Binarized nominal attributes (one-hot encoding)</a:t>
            </a:r>
          </a:p>
          <a:p>
            <a:pPr lvl="1"/>
            <a:r>
              <a:rPr lang="en-US" dirty="0"/>
              <a:t>Possibly discretized numeric attributes into bins</a:t>
            </a:r>
          </a:p>
          <a:p>
            <a:r>
              <a:rPr lang="en-US" dirty="0"/>
              <a:t>…then your dataset is ready for </a:t>
            </a:r>
            <a:r>
              <a:rPr lang="en-US" b="1" dirty="0"/>
              <a:t>similarity</a:t>
            </a:r>
            <a:r>
              <a:rPr lang="en-US" dirty="0"/>
              <a:t> and </a:t>
            </a:r>
            <a:r>
              <a:rPr lang="en-US" b="1" dirty="0"/>
              <a:t>correlation</a:t>
            </a:r>
            <a:r>
              <a:rPr lang="en-US" dirty="0"/>
              <a:t> measures.</a:t>
            </a:r>
            <a:br>
              <a:rPr lang="en-US" dirty="0"/>
            </a:br>
            <a:r>
              <a:rPr lang="en-US" dirty="0"/>
              <a:t>This ensures the metrics you calculate are </a:t>
            </a:r>
            <a:r>
              <a:rPr lang="en-US" b="1" dirty="0"/>
              <a:t>fair</a:t>
            </a:r>
            <a:r>
              <a:rPr lang="en-US" dirty="0"/>
              <a:t> and </a:t>
            </a:r>
            <a:r>
              <a:rPr lang="en-US" b="1" dirty="0"/>
              <a:t>comparable</a:t>
            </a:r>
            <a:r>
              <a:rPr lang="en-US" dirty="0"/>
              <a:t> across features.</a:t>
            </a:r>
          </a:p>
          <a:p>
            <a:endParaRPr lang="en-US" dirty="0"/>
          </a:p>
        </p:txBody>
      </p:sp>
    </p:spTree>
    <p:extLst>
      <p:ext uri="{BB962C8B-B14F-4D97-AF65-F5344CB8AC3E}">
        <p14:creationId xmlns:p14="http://schemas.microsoft.com/office/powerpoint/2010/main" val="1681178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4945-C95C-3FD6-060D-07D4E001562B}"/>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64789142-4C53-E0E6-5CA4-7542E37D12D8}"/>
              </a:ext>
            </a:extLst>
          </p:cNvPr>
          <p:cNvSpPr>
            <a:spLocks noGrp="1"/>
          </p:cNvSpPr>
          <p:nvPr>
            <p:ph idx="1"/>
          </p:nvPr>
        </p:nvSpPr>
        <p:spPr/>
        <p:txBody>
          <a:bodyPr/>
          <a:lstStyle/>
          <a:p>
            <a:r>
              <a:rPr lang="en-US" b="1" dirty="0"/>
              <a:t>Similarity Matching Coefficient (SMC)</a:t>
            </a:r>
          </a:p>
          <a:p>
            <a:r>
              <a:rPr lang="en-US" b="1" dirty="0"/>
              <a:t>Jaccard Similarity</a:t>
            </a:r>
          </a:p>
          <a:p>
            <a:r>
              <a:rPr lang="en-US" b="1" dirty="0"/>
              <a:t>Cosine Similarity</a:t>
            </a:r>
          </a:p>
        </p:txBody>
      </p:sp>
    </p:spTree>
    <p:extLst>
      <p:ext uri="{BB962C8B-B14F-4D97-AF65-F5344CB8AC3E}">
        <p14:creationId xmlns:p14="http://schemas.microsoft.com/office/powerpoint/2010/main" val="190737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F75E-7CD0-4699-BFA1-53A67C657ABD}"/>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2D06A722-8682-C560-EFC1-6E2585FE2CEE}"/>
              </a:ext>
            </a:extLst>
          </p:cNvPr>
          <p:cNvSpPr>
            <a:spLocks noGrp="1"/>
          </p:cNvSpPr>
          <p:nvPr>
            <p:ph idx="1"/>
          </p:nvPr>
        </p:nvSpPr>
        <p:spPr/>
        <p:txBody>
          <a:bodyPr>
            <a:normAutofit/>
          </a:bodyPr>
          <a:lstStyle/>
          <a:p>
            <a:r>
              <a:rPr lang="en-US" dirty="0"/>
              <a:t>import </a:t>
            </a:r>
            <a:r>
              <a:rPr lang="en-US" dirty="0" err="1"/>
              <a:t>numpy</a:t>
            </a:r>
            <a:r>
              <a:rPr lang="en-US" dirty="0"/>
              <a:t> as np</a:t>
            </a:r>
          </a:p>
          <a:p>
            <a:r>
              <a:rPr lang="en-US" dirty="0" err="1"/>
              <a:t>arr</a:t>
            </a:r>
            <a:r>
              <a:rPr lang="en-US" dirty="0"/>
              <a:t> = </a:t>
            </a:r>
            <a:r>
              <a:rPr lang="en-US" dirty="0" err="1"/>
              <a:t>np.array</a:t>
            </a:r>
            <a:r>
              <a:rPr lang="en-US" dirty="0"/>
              <a:t>([[[255, 0, 0], [0, 255, 0]], [[0, 0, 255], [255, 255, 255]]])</a:t>
            </a:r>
          </a:p>
          <a:p>
            <a:r>
              <a:rPr lang="en-US" dirty="0"/>
              <a:t>print(</a:t>
            </a:r>
            <a:r>
              <a:rPr lang="en-US" dirty="0" err="1"/>
              <a:t>arr.shape</a:t>
            </a:r>
            <a:r>
              <a:rPr lang="en-US" dirty="0"/>
              <a:t>)</a:t>
            </a:r>
          </a:p>
          <a:p>
            <a:r>
              <a:rPr lang="en-US" dirty="0"/>
              <a:t>reshaped = </a:t>
            </a:r>
            <a:r>
              <a:rPr lang="en-US" dirty="0" err="1"/>
              <a:t>arr.reshape</a:t>
            </a:r>
            <a:r>
              <a:rPr lang="en-US" dirty="0"/>
              <a:t>(-1, </a:t>
            </a:r>
            <a:r>
              <a:rPr lang="en-US" dirty="0" err="1"/>
              <a:t>arr.shape</a:t>
            </a:r>
            <a:r>
              <a:rPr lang="en-US" dirty="0"/>
              <a:t>[-1])</a:t>
            </a:r>
          </a:p>
          <a:p>
            <a:r>
              <a:rPr lang="en-US" dirty="0"/>
              <a:t>print(</a:t>
            </a:r>
            <a:r>
              <a:rPr lang="en-US" dirty="0" err="1"/>
              <a:t>reshaped.shape</a:t>
            </a:r>
            <a:r>
              <a:rPr lang="en-US" dirty="0"/>
              <a:t>) </a:t>
            </a:r>
          </a:p>
          <a:p>
            <a:r>
              <a:rPr lang="en-US" dirty="0"/>
              <a:t>print(reshaped)</a:t>
            </a:r>
          </a:p>
          <a:p>
            <a:endParaRPr lang="en-US" dirty="0"/>
          </a:p>
        </p:txBody>
      </p:sp>
      <p:sp>
        <p:nvSpPr>
          <p:cNvPr id="5" name="TextBox 4">
            <a:extLst>
              <a:ext uri="{FF2B5EF4-FFF2-40B4-BE49-F238E27FC236}">
                <a16:creationId xmlns:a16="http://schemas.microsoft.com/office/drawing/2014/main" id="{04C47573-AC65-2182-F9BD-0BF844611AC9}"/>
              </a:ext>
            </a:extLst>
          </p:cNvPr>
          <p:cNvSpPr txBox="1"/>
          <p:nvPr/>
        </p:nvSpPr>
        <p:spPr>
          <a:xfrm>
            <a:off x="5610113" y="2805959"/>
            <a:ext cx="6099586" cy="523220"/>
          </a:xfrm>
          <a:prstGeom prst="rect">
            <a:avLst/>
          </a:prstGeom>
          <a:noFill/>
        </p:spPr>
        <p:txBody>
          <a:bodyPr wrap="square">
            <a:spAutoFit/>
          </a:bodyPr>
          <a:lstStyle/>
          <a:p>
            <a:r>
              <a:rPr lang="en-US" sz="2800" dirty="0">
                <a:solidFill>
                  <a:srgbClr val="C00000"/>
                </a:solidFill>
              </a:rPr>
              <a:t> # (2, 2, 3)</a:t>
            </a:r>
          </a:p>
        </p:txBody>
      </p:sp>
      <p:sp>
        <p:nvSpPr>
          <p:cNvPr id="7" name="TextBox 6">
            <a:extLst>
              <a:ext uri="{FF2B5EF4-FFF2-40B4-BE49-F238E27FC236}">
                <a16:creationId xmlns:a16="http://schemas.microsoft.com/office/drawing/2014/main" id="{CA74D390-CA40-6A54-35AE-11D5E29B5F2F}"/>
              </a:ext>
            </a:extLst>
          </p:cNvPr>
          <p:cNvSpPr txBox="1"/>
          <p:nvPr/>
        </p:nvSpPr>
        <p:spPr>
          <a:xfrm>
            <a:off x="5610113" y="3875908"/>
            <a:ext cx="6099586" cy="584775"/>
          </a:xfrm>
          <a:prstGeom prst="rect">
            <a:avLst/>
          </a:prstGeom>
          <a:noFill/>
        </p:spPr>
        <p:txBody>
          <a:bodyPr wrap="square">
            <a:spAutoFit/>
          </a:bodyPr>
          <a:lstStyle/>
          <a:p>
            <a:r>
              <a:rPr lang="en-US" sz="3200" dirty="0">
                <a:solidFill>
                  <a:srgbClr val="C00000"/>
                </a:solidFill>
              </a:rPr>
              <a:t> # (4, 3)</a:t>
            </a:r>
          </a:p>
        </p:txBody>
      </p:sp>
    </p:spTree>
    <p:extLst>
      <p:ext uri="{BB962C8B-B14F-4D97-AF65-F5344CB8AC3E}">
        <p14:creationId xmlns:p14="http://schemas.microsoft.com/office/powerpoint/2010/main" val="13828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268B-0C0B-3742-C2BA-4E585310A0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E007D-A6DF-A05E-4248-362596BBD491}"/>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A03D73A3-3A49-2033-6502-321B814D5D30}"/>
              </a:ext>
            </a:extLst>
          </p:cNvPr>
          <p:cNvSpPr>
            <a:spLocks noGrp="1"/>
          </p:cNvSpPr>
          <p:nvPr>
            <p:ph idx="1"/>
          </p:nvPr>
        </p:nvSpPr>
        <p:spPr/>
        <p:txBody>
          <a:bodyPr/>
          <a:lstStyle/>
          <a:p>
            <a:r>
              <a:rPr lang="en-US" b="1" dirty="0"/>
              <a:t>Similarity Matching Coefficient (SMC)</a:t>
            </a:r>
          </a:p>
          <a:p>
            <a:pPr lvl="1"/>
            <a:r>
              <a:rPr lang="en-US" dirty="0"/>
              <a:t>Used when comparing binary attributes (0/1)</a:t>
            </a:r>
          </a:p>
          <a:p>
            <a:pPr lvl="1"/>
            <a:r>
              <a:rPr lang="en-US" dirty="0"/>
              <a:t>Counts both 1-1 and 0-0 matches</a:t>
            </a:r>
          </a:p>
          <a:p>
            <a:pPr lvl="1"/>
            <a:endParaRPr lang="en-US" dirty="0"/>
          </a:p>
          <a:p>
            <a:pPr lvl="1"/>
            <a:endParaRPr lang="en-US" dirty="0"/>
          </a:p>
          <a:p>
            <a:pPr lvl="1"/>
            <a:endParaRPr lang="en-US" dirty="0"/>
          </a:p>
          <a:p>
            <a:pPr lvl="1"/>
            <a:r>
              <a:rPr lang="en-US" dirty="0"/>
              <a:t>Eg: Obj1: [1, 0, 1, 0]</a:t>
            </a:r>
          </a:p>
          <a:p>
            <a:pPr lvl="1"/>
            <a:r>
              <a:rPr lang="en-US" dirty="0"/>
              <a:t>      Obj2: [1, 1, 1, 0]</a:t>
            </a:r>
          </a:p>
          <a:p>
            <a:pPr lvl="1"/>
            <a:r>
              <a:rPr lang="en-US" dirty="0"/>
              <a:t>SMC = 3/4 = 0.75</a:t>
            </a:r>
          </a:p>
          <a:p>
            <a:pPr lvl="1"/>
            <a:endParaRPr lang="en-US" dirty="0"/>
          </a:p>
        </p:txBody>
      </p:sp>
      <p:pic>
        <p:nvPicPr>
          <p:cNvPr id="4" name="Picture 3">
            <a:extLst>
              <a:ext uri="{FF2B5EF4-FFF2-40B4-BE49-F238E27FC236}">
                <a16:creationId xmlns:a16="http://schemas.microsoft.com/office/drawing/2014/main" id="{A2B62F50-FD6C-5A97-05AB-1C8A6B4AF63D}"/>
              </a:ext>
            </a:extLst>
          </p:cNvPr>
          <p:cNvPicPr>
            <a:picLocks noChangeAspect="1"/>
          </p:cNvPicPr>
          <p:nvPr/>
        </p:nvPicPr>
        <p:blipFill>
          <a:blip r:embed="rId2"/>
          <a:stretch>
            <a:fillRect/>
          </a:stretch>
        </p:blipFill>
        <p:spPr>
          <a:xfrm>
            <a:off x="4184650" y="3151841"/>
            <a:ext cx="3822700" cy="1092200"/>
          </a:xfrm>
          <a:prstGeom prst="rect">
            <a:avLst/>
          </a:prstGeom>
        </p:spPr>
      </p:pic>
    </p:spTree>
    <p:extLst>
      <p:ext uri="{BB962C8B-B14F-4D97-AF65-F5344CB8AC3E}">
        <p14:creationId xmlns:p14="http://schemas.microsoft.com/office/powerpoint/2010/main" val="206072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911B-4327-0D50-D518-F9BEDDB7C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C87E4-A809-93ED-663E-507897F9BF33}"/>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C37AECDF-E5D8-596E-09B7-705EB1808DE5}"/>
              </a:ext>
            </a:extLst>
          </p:cNvPr>
          <p:cNvSpPr>
            <a:spLocks noGrp="1"/>
          </p:cNvSpPr>
          <p:nvPr>
            <p:ph idx="1"/>
          </p:nvPr>
        </p:nvSpPr>
        <p:spPr/>
        <p:txBody>
          <a:bodyPr/>
          <a:lstStyle/>
          <a:p>
            <a:r>
              <a:rPr lang="en-US" b="1" dirty="0"/>
              <a:t>Jaccard Similarity Coefficient (Jaccard Index, Jaccard Coefficient, Jaccard Dissimilarity, and Jaccard Distance)</a:t>
            </a:r>
          </a:p>
          <a:p>
            <a:pPr lvl="1"/>
            <a:r>
              <a:rPr lang="en-US" dirty="0"/>
              <a:t>The Jaccard similarity (J) between two sets, A and B, is calculated as:</a:t>
            </a:r>
          </a:p>
          <a:p>
            <a:pPr lvl="1"/>
            <a:r>
              <a:rPr lang="en-US" dirty="0"/>
              <a:t>J(A, B) = |A ∩ B| / |A ∪ B| </a:t>
            </a:r>
          </a:p>
          <a:p>
            <a:r>
              <a:rPr lang="en-US" dirty="0"/>
              <a:t>Jaccard Distance = 1 — Jaccard Similarity</a:t>
            </a:r>
          </a:p>
          <a:p>
            <a:r>
              <a:rPr lang="en-US" dirty="0"/>
              <a:t> Suited for </a:t>
            </a:r>
            <a:r>
              <a:rPr lang="en-US" b="1" dirty="0"/>
              <a:t>binary or categorical data</a:t>
            </a:r>
            <a:r>
              <a:rPr lang="en-US" dirty="0"/>
              <a:t>. </a:t>
            </a:r>
          </a:p>
          <a:p>
            <a:r>
              <a:rPr lang="en-US" dirty="0"/>
              <a:t>If your features are numerical, you may need to discretize or convert them into appropriate set or binary representations before applying Jaccard similarity.</a:t>
            </a:r>
            <a:br>
              <a:rPr lang="en-US" dirty="0"/>
            </a:br>
            <a:endParaRPr lang="en-US" dirty="0"/>
          </a:p>
          <a:p>
            <a:pPr lvl="1"/>
            <a:endParaRPr lang="en-US" b="1" dirty="0"/>
          </a:p>
        </p:txBody>
      </p:sp>
    </p:spTree>
    <p:extLst>
      <p:ext uri="{BB962C8B-B14F-4D97-AF65-F5344CB8AC3E}">
        <p14:creationId xmlns:p14="http://schemas.microsoft.com/office/powerpoint/2010/main" val="3805828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EABC-DFA8-A655-D30A-3B757102B86E}"/>
              </a:ext>
            </a:extLst>
          </p:cNvPr>
          <p:cNvSpPr>
            <a:spLocks noGrp="1"/>
          </p:cNvSpPr>
          <p:nvPr>
            <p:ph type="title"/>
          </p:nvPr>
        </p:nvSpPr>
        <p:spPr/>
        <p:txBody>
          <a:bodyPr/>
          <a:lstStyle/>
          <a:p>
            <a:r>
              <a:rPr lang="en-US" dirty="0"/>
              <a:t>Jaccard Similarity</a:t>
            </a:r>
          </a:p>
        </p:txBody>
      </p:sp>
      <p:sp>
        <p:nvSpPr>
          <p:cNvPr id="3" name="Content Placeholder 2">
            <a:extLst>
              <a:ext uri="{FF2B5EF4-FFF2-40B4-BE49-F238E27FC236}">
                <a16:creationId xmlns:a16="http://schemas.microsoft.com/office/drawing/2014/main" id="{49BE3B6E-86DE-0555-FAEA-A3700F20D941}"/>
              </a:ext>
            </a:extLst>
          </p:cNvPr>
          <p:cNvSpPr>
            <a:spLocks noGrp="1"/>
          </p:cNvSpPr>
          <p:nvPr>
            <p:ph idx="1"/>
          </p:nvPr>
        </p:nvSpPr>
        <p:spPr/>
        <p:txBody>
          <a:bodyPr>
            <a:normAutofit fontScale="77500" lnSpcReduction="20000"/>
          </a:bodyPr>
          <a:lstStyle/>
          <a:p>
            <a:r>
              <a:rPr lang="en-US" dirty="0"/>
              <a:t>import </a:t>
            </a:r>
            <a:r>
              <a:rPr lang="en-US" dirty="0" err="1"/>
              <a:t>numpy</a:t>
            </a:r>
            <a:r>
              <a:rPr lang="en-US" dirty="0"/>
              <a:t> as np</a:t>
            </a:r>
          </a:p>
          <a:p>
            <a:r>
              <a:rPr lang="en-US" b="1" dirty="0"/>
              <a:t>from </a:t>
            </a:r>
            <a:r>
              <a:rPr lang="en-US" b="1" dirty="0" err="1"/>
              <a:t>sklearn.metrics</a:t>
            </a:r>
            <a:r>
              <a:rPr lang="en-US" b="1" dirty="0"/>
              <a:t> import </a:t>
            </a:r>
            <a:r>
              <a:rPr lang="en-US" b="1" dirty="0" err="1"/>
              <a:t>jaccard_score</a:t>
            </a:r>
            <a:endParaRPr lang="en-US" b="1" dirty="0"/>
          </a:p>
          <a:p>
            <a:endParaRPr lang="en-US" dirty="0"/>
          </a:p>
          <a:p>
            <a:r>
              <a:rPr lang="en-US" dirty="0"/>
              <a:t># Define two binary vectors</a:t>
            </a:r>
          </a:p>
          <a:p>
            <a:r>
              <a:rPr lang="en-US" dirty="0"/>
              <a:t>A = </a:t>
            </a:r>
            <a:r>
              <a:rPr lang="en-US" dirty="0" err="1"/>
              <a:t>np.array</a:t>
            </a:r>
            <a:r>
              <a:rPr lang="en-US" dirty="0"/>
              <a:t>([1, 1, 0, 1, 0, 1, 0])</a:t>
            </a:r>
          </a:p>
          <a:p>
            <a:r>
              <a:rPr lang="en-US" dirty="0"/>
              <a:t>B = </a:t>
            </a:r>
            <a:r>
              <a:rPr lang="en-US" dirty="0" err="1"/>
              <a:t>np.array</a:t>
            </a:r>
            <a:r>
              <a:rPr lang="en-US" dirty="0"/>
              <a:t>([1, 0, 0, 1, 1, 1, 0])</a:t>
            </a:r>
          </a:p>
          <a:p>
            <a:endParaRPr lang="en-US" dirty="0"/>
          </a:p>
          <a:p>
            <a:r>
              <a:rPr lang="en-US" dirty="0"/>
              <a:t># Compute Jaccard Similarity</a:t>
            </a:r>
          </a:p>
          <a:p>
            <a:r>
              <a:rPr lang="en-US" dirty="0"/>
              <a:t>similarity = </a:t>
            </a:r>
            <a:r>
              <a:rPr lang="en-US" dirty="0" err="1"/>
              <a:t>jaccard_score</a:t>
            </a:r>
            <a:r>
              <a:rPr lang="en-US" dirty="0"/>
              <a:t>(A, B)</a:t>
            </a:r>
          </a:p>
          <a:p>
            <a:endParaRPr lang="en-US" dirty="0"/>
          </a:p>
          <a:p>
            <a:r>
              <a:rPr lang="en-US" dirty="0"/>
              <a:t># Print result</a:t>
            </a:r>
          </a:p>
          <a:p>
            <a:r>
              <a:rPr lang="en-US" dirty="0"/>
              <a:t>print(</a:t>
            </a:r>
            <a:r>
              <a:rPr lang="en-US" dirty="0" err="1"/>
              <a:t>f"Jaccard</a:t>
            </a:r>
            <a:r>
              <a:rPr lang="en-US" dirty="0"/>
              <a:t> Similarity: {similarity:.2f}")            //0.6</a:t>
            </a:r>
          </a:p>
        </p:txBody>
      </p:sp>
    </p:spTree>
    <p:extLst>
      <p:ext uri="{BB962C8B-B14F-4D97-AF65-F5344CB8AC3E}">
        <p14:creationId xmlns:p14="http://schemas.microsoft.com/office/powerpoint/2010/main" val="141944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215B-CF53-33F7-BB7F-AC9F0BFDCF06}"/>
              </a:ext>
            </a:extLst>
          </p:cNvPr>
          <p:cNvSpPr>
            <a:spLocks noGrp="1"/>
          </p:cNvSpPr>
          <p:nvPr>
            <p:ph type="title"/>
          </p:nvPr>
        </p:nvSpPr>
        <p:spPr/>
        <p:txBody>
          <a:bodyPr/>
          <a:lstStyle/>
          <a:p>
            <a:r>
              <a:rPr lang="en-US" dirty="0"/>
              <a:t>Similarity in Texts</a:t>
            </a:r>
          </a:p>
        </p:txBody>
      </p:sp>
      <p:sp>
        <p:nvSpPr>
          <p:cNvPr id="3" name="Content Placeholder 2">
            <a:extLst>
              <a:ext uri="{FF2B5EF4-FFF2-40B4-BE49-F238E27FC236}">
                <a16:creationId xmlns:a16="http://schemas.microsoft.com/office/drawing/2014/main" id="{A85CC2E1-0884-6777-C7BB-A0DBAC1832DF}"/>
              </a:ext>
            </a:extLst>
          </p:cNvPr>
          <p:cNvSpPr>
            <a:spLocks noGrp="1"/>
          </p:cNvSpPr>
          <p:nvPr>
            <p:ph idx="1"/>
          </p:nvPr>
        </p:nvSpPr>
        <p:spPr/>
        <p:txBody>
          <a:bodyPr>
            <a:normAutofit/>
          </a:bodyPr>
          <a:lstStyle/>
          <a:p>
            <a:pPr marL="0" indent="0">
              <a:buNone/>
            </a:pPr>
            <a:r>
              <a:rPr lang="en-US" sz="2400" dirty="0"/>
              <a:t>text1 = set("machine learning is </a:t>
            </a:r>
            <a:r>
              <a:rPr lang="en-US" sz="2400" dirty="0" err="1"/>
              <a:t>fun".split</a:t>
            </a:r>
            <a:r>
              <a:rPr lang="en-US" sz="2400" dirty="0"/>
              <a:t>())</a:t>
            </a:r>
          </a:p>
          <a:p>
            <a:pPr marL="0" indent="0">
              <a:buNone/>
            </a:pPr>
            <a:r>
              <a:rPr lang="en-US" sz="2400" dirty="0"/>
              <a:t>text2 = set("learning about machine </a:t>
            </a:r>
            <a:r>
              <a:rPr lang="en-US" sz="2400" dirty="0" err="1"/>
              <a:t>intelligence".split</a:t>
            </a:r>
            <a:r>
              <a:rPr lang="en-US" sz="2400" dirty="0"/>
              <a:t>())</a:t>
            </a:r>
          </a:p>
          <a:p>
            <a:pPr marL="0" indent="0">
              <a:buNone/>
            </a:pPr>
            <a:r>
              <a:rPr lang="en-US" sz="2400" dirty="0" err="1"/>
              <a:t>jaccard</a:t>
            </a:r>
            <a:r>
              <a:rPr lang="en-US" sz="2400" dirty="0"/>
              <a:t> = </a:t>
            </a:r>
            <a:r>
              <a:rPr lang="en-US" sz="2400" dirty="0" err="1"/>
              <a:t>len</a:t>
            </a:r>
            <a:r>
              <a:rPr lang="en-US" sz="2400" dirty="0"/>
              <a:t>(text1 &amp; text2) / </a:t>
            </a:r>
            <a:r>
              <a:rPr lang="en-US" sz="2400" dirty="0" err="1"/>
              <a:t>len</a:t>
            </a:r>
            <a:r>
              <a:rPr lang="en-US" sz="2400" dirty="0"/>
              <a:t>(text1 | text2)</a:t>
            </a:r>
          </a:p>
          <a:p>
            <a:pPr marL="0" indent="0">
              <a:buNone/>
            </a:pPr>
            <a:r>
              <a:rPr lang="en-US" sz="2400" dirty="0"/>
              <a:t>print("Jaccard Similarity:", </a:t>
            </a:r>
            <a:r>
              <a:rPr lang="en-US" sz="2400" dirty="0" err="1"/>
              <a:t>jaccard</a:t>
            </a:r>
            <a:r>
              <a:rPr lang="en-US" sz="2400" dirty="0"/>
              <a:t>)</a:t>
            </a:r>
          </a:p>
        </p:txBody>
      </p:sp>
      <p:pic>
        <p:nvPicPr>
          <p:cNvPr id="5" name="Picture 4">
            <a:extLst>
              <a:ext uri="{FF2B5EF4-FFF2-40B4-BE49-F238E27FC236}">
                <a16:creationId xmlns:a16="http://schemas.microsoft.com/office/drawing/2014/main" id="{51C887FE-F1B4-D122-186F-D0FC7E0E6AA4}"/>
              </a:ext>
            </a:extLst>
          </p:cNvPr>
          <p:cNvPicPr>
            <a:picLocks noChangeAspect="1"/>
          </p:cNvPicPr>
          <p:nvPr/>
        </p:nvPicPr>
        <p:blipFill>
          <a:blip r:embed="rId2"/>
          <a:stretch>
            <a:fillRect/>
          </a:stretch>
        </p:blipFill>
        <p:spPr>
          <a:xfrm>
            <a:off x="7889596" y="591014"/>
            <a:ext cx="2941026" cy="873783"/>
          </a:xfrm>
          <a:prstGeom prst="rect">
            <a:avLst/>
          </a:prstGeom>
        </p:spPr>
      </p:pic>
      <p:sp>
        <p:nvSpPr>
          <p:cNvPr id="7" name="TextBox 6">
            <a:extLst>
              <a:ext uri="{FF2B5EF4-FFF2-40B4-BE49-F238E27FC236}">
                <a16:creationId xmlns:a16="http://schemas.microsoft.com/office/drawing/2014/main" id="{5DF2EDF4-8ADE-6C69-F404-0C666AAC4CB1}"/>
              </a:ext>
            </a:extLst>
          </p:cNvPr>
          <p:cNvSpPr txBox="1"/>
          <p:nvPr/>
        </p:nvSpPr>
        <p:spPr>
          <a:xfrm>
            <a:off x="838200" y="3904037"/>
            <a:ext cx="6099716" cy="369332"/>
          </a:xfrm>
          <a:prstGeom prst="rect">
            <a:avLst/>
          </a:prstGeom>
          <a:noFill/>
        </p:spPr>
        <p:txBody>
          <a:bodyPr wrap="square">
            <a:spAutoFit/>
          </a:bodyPr>
          <a:lstStyle/>
          <a:p>
            <a:r>
              <a:rPr lang="en-US" dirty="0">
                <a:solidFill>
                  <a:srgbClr val="FF0000"/>
                </a:solidFill>
              </a:rPr>
              <a:t>Jaccard Similarity: 0.3333333333333333 </a:t>
            </a:r>
          </a:p>
        </p:txBody>
      </p:sp>
      <p:graphicFrame>
        <p:nvGraphicFramePr>
          <p:cNvPr id="4" name="Table 3">
            <a:extLst>
              <a:ext uri="{FF2B5EF4-FFF2-40B4-BE49-F238E27FC236}">
                <a16:creationId xmlns:a16="http://schemas.microsoft.com/office/drawing/2014/main" id="{CF639973-94E1-BF8C-1E39-DD8827E83933}"/>
              </a:ext>
            </a:extLst>
          </p:cNvPr>
          <p:cNvGraphicFramePr>
            <a:graphicFrameLocks noGrp="1"/>
          </p:cNvGraphicFramePr>
          <p:nvPr>
            <p:extLst>
              <p:ext uri="{D42A27DB-BD31-4B8C-83A1-F6EECF244321}">
                <p14:modId xmlns:p14="http://schemas.microsoft.com/office/powerpoint/2010/main" val="1051907960"/>
              </p:ext>
            </p:extLst>
          </p:nvPr>
        </p:nvGraphicFramePr>
        <p:xfrm>
          <a:off x="955158" y="4813621"/>
          <a:ext cx="10515600" cy="1097280"/>
        </p:xfrm>
        <a:graphic>
          <a:graphicData uri="http://schemas.openxmlformats.org/drawingml/2006/table">
            <a:tbl>
              <a:tblPr/>
              <a:tblGrid>
                <a:gridCol w="2628900">
                  <a:extLst>
                    <a:ext uri="{9D8B030D-6E8A-4147-A177-3AD203B41FA5}">
                      <a16:colId xmlns:a16="http://schemas.microsoft.com/office/drawing/2014/main" val="2781647816"/>
                    </a:ext>
                  </a:extLst>
                </a:gridCol>
                <a:gridCol w="2628900">
                  <a:extLst>
                    <a:ext uri="{9D8B030D-6E8A-4147-A177-3AD203B41FA5}">
                      <a16:colId xmlns:a16="http://schemas.microsoft.com/office/drawing/2014/main" val="4206370772"/>
                    </a:ext>
                  </a:extLst>
                </a:gridCol>
                <a:gridCol w="2628900">
                  <a:extLst>
                    <a:ext uri="{9D8B030D-6E8A-4147-A177-3AD203B41FA5}">
                      <a16:colId xmlns:a16="http://schemas.microsoft.com/office/drawing/2014/main" val="2586963275"/>
                    </a:ext>
                  </a:extLst>
                </a:gridCol>
                <a:gridCol w="2628900">
                  <a:extLst>
                    <a:ext uri="{9D8B030D-6E8A-4147-A177-3AD203B41FA5}">
                      <a16:colId xmlns:a16="http://schemas.microsoft.com/office/drawing/2014/main" val="277725066"/>
                    </a:ext>
                  </a:extLst>
                </a:gridCol>
              </a:tblGrid>
              <a:tr h="0">
                <a:tc>
                  <a:txBody>
                    <a:bodyPr/>
                    <a:lstStyle/>
                    <a:p>
                      <a:pPr>
                        <a:buNone/>
                      </a:pPr>
                      <a:r>
                        <a:rPr lang="en-US"/>
                        <a:t>Person</a:t>
                      </a:r>
                    </a:p>
                  </a:txBody>
                  <a:tcPr anchor="ctr">
                    <a:lnL>
                      <a:noFill/>
                    </a:lnL>
                    <a:lnR>
                      <a:noFill/>
                    </a:lnR>
                    <a:lnT>
                      <a:noFill/>
                    </a:lnT>
                    <a:lnB>
                      <a:noFill/>
                    </a:lnB>
                    <a:noFill/>
                  </a:tcPr>
                </a:tc>
                <a:tc>
                  <a:txBody>
                    <a:bodyPr/>
                    <a:lstStyle/>
                    <a:p>
                      <a:pPr>
                        <a:buNone/>
                      </a:pPr>
                      <a:r>
                        <a:rPr lang="en-US" dirty="0"/>
                        <a:t>Gender</a:t>
                      </a:r>
                    </a:p>
                  </a:txBody>
                  <a:tcPr anchor="ctr">
                    <a:lnL>
                      <a:noFill/>
                    </a:lnL>
                    <a:lnR>
                      <a:noFill/>
                    </a:lnR>
                    <a:lnT>
                      <a:noFill/>
                    </a:lnT>
                    <a:lnB>
                      <a:noFill/>
                    </a:lnB>
                    <a:noFill/>
                  </a:tcPr>
                </a:tc>
                <a:tc>
                  <a:txBody>
                    <a:bodyPr/>
                    <a:lstStyle/>
                    <a:p>
                      <a:pPr>
                        <a:buNone/>
                      </a:pPr>
                      <a:r>
                        <a:rPr lang="en-US"/>
                        <a:t>MaritalStatus</a:t>
                      </a:r>
                    </a:p>
                  </a:txBody>
                  <a:tcPr anchor="ctr">
                    <a:lnL>
                      <a:noFill/>
                    </a:lnL>
                    <a:lnR>
                      <a:noFill/>
                    </a:lnR>
                    <a:lnT>
                      <a:noFill/>
                    </a:lnT>
                    <a:lnB>
                      <a:noFill/>
                    </a:lnB>
                    <a:noFill/>
                  </a:tcPr>
                </a:tc>
                <a:tc>
                  <a:txBody>
                    <a:bodyPr/>
                    <a:lstStyle/>
                    <a:p>
                      <a:pPr>
                        <a:buNone/>
                      </a:pPr>
                      <a:r>
                        <a:rPr lang="en-US"/>
                        <a:t>Occupation</a:t>
                      </a:r>
                    </a:p>
                  </a:txBody>
                  <a:tcPr anchor="ctr">
                    <a:lnL>
                      <a:noFill/>
                    </a:lnL>
                    <a:lnR>
                      <a:noFill/>
                    </a:lnR>
                    <a:lnT>
                      <a:noFill/>
                    </a:lnT>
                    <a:lnB>
                      <a:noFill/>
                    </a:lnB>
                    <a:noFill/>
                  </a:tcPr>
                </a:tc>
                <a:extLst>
                  <a:ext uri="{0D108BD9-81ED-4DB2-BD59-A6C34878D82A}">
                    <a16:rowId xmlns:a16="http://schemas.microsoft.com/office/drawing/2014/main" val="2495481928"/>
                  </a:ext>
                </a:extLst>
              </a:tr>
              <a:tr h="0">
                <a:tc>
                  <a:txBody>
                    <a:bodyPr/>
                    <a:lstStyle/>
                    <a:p>
                      <a:pPr>
                        <a:buNone/>
                      </a:pPr>
                      <a:r>
                        <a:rPr lang="en-US"/>
                        <a:t>P1</a:t>
                      </a:r>
                    </a:p>
                  </a:txBody>
                  <a:tcPr anchor="ctr">
                    <a:lnL>
                      <a:noFill/>
                    </a:lnL>
                    <a:lnR>
                      <a:noFill/>
                    </a:lnR>
                    <a:lnT>
                      <a:noFill/>
                    </a:lnT>
                    <a:lnB>
                      <a:noFill/>
                    </a:lnB>
                    <a:noFill/>
                  </a:tcPr>
                </a:tc>
                <a:tc>
                  <a:txBody>
                    <a:bodyPr/>
                    <a:lstStyle/>
                    <a:p>
                      <a:pPr>
                        <a:buNone/>
                      </a:pPr>
                      <a:r>
                        <a:rPr lang="en-US"/>
                        <a:t>Male</a:t>
                      </a:r>
                    </a:p>
                  </a:txBody>
                  <a:tcPr anchor="ctr">
                    <a:lnL>
                      <a:noFill/>
                    </a:lnL>
                    <a:lnR>
                      <a:noFill/>
                    </a:lnR>
                    <a:lnT>
                      <a:noFill/>
                    </a:lnT>
                    <a:lnB>
                      <a:noFill/>
                    </a:lnB>
                    <a:noFill/>
                  </a:tcPr>
                </a:tc>
                <a:tc>
                  <a:txBody>
                    <a:bodyPr/>
                    <a:lstStyle/>
                    <a:p>
                      <a:pPr>
                        <a:buNone/>
                      </a:pPr>
                      <a:r>
                        <a:rPr lang="en-US"/>
                        <a:t>Single</a:t>
                      </a:r>
                    </a:p>
                  </a:txBody>
                  <a:tcPr anchor="ctr">
                    <a:lnL>
                      <a:noFill/>
                    </a:lnL>
                    <a:lnR>
                      <a:noFill/>
                    </a:lnR>
                    <a:lnT>
                      <a:noFill/>
                    </a:lnT>
                    <a:lnB>
                      <a:noFill/>
                    </a:lnB>
                    <a:noFill/>
                  </a:tcPr>
                </a:tc>
                <a:tc>
                  <a:txBody>
                    <a:bodyPr/>
                    <a:lstStyle/>
                    <a:p>
                      <a:pPr>
                        <a:buNone/>
                      </a:pPr>
                      <a:r>
                        <a:rPr lang="en-US"/>
                        <a:t>Engineer</a:t>
                      </a:r>
                    </a:p>
                  </a:txBody>
                  <a:tcPr anchor="ctr">
                    <a:lnL>
                      <a:noFill/>
                    </a:lnL>
                    <a:lnR>
                      <a:noFill/>
                    </a:lnR>
                    <a:lnT>
                      <a:noFill/>
                    </a:lnT>
                    <a:lnB>
                      <a:noFill/>
                    </a:lnB>
                    <a:noFill/>
                  </a:tcPr>
                </a:tc>
                <a:extLst>
                  <a:ext uri="{0D108BD9-81ED-4DB2-BD59-A6C34878D82A}">
                    <a16:rowId xmlns:a16="http://schemas.microsoft.com/office/drawing/2014/main" val="746398748"/>
                  </a:ext>
                </a:extLst>
              </a:tr>
              <a:tr h="0">
                <a:tc>
                  <a:txBody>
                    <a:bodyPr/>
                    <a:lstStyle/>
                    <a:p>
                      <a:pPr>
                        <a:buNone/>
                      </a:pPr>
                      <a:r>
                        <a:rPr lang="en-US"/>
                        <a:t>P2</a:t>
                      </a:r>
                    </a:p>
                  </a:txBody>
                  <a:tcPr anchor="ctr">
                    <a:lnL>
                      <a:noFill/>
                    </a:lnL>
                    <a:lnR>
                      <a:noFill/>
                    </a:lnR>
                    <a:lnT>
                      <a:noFill/>
                    </a:lnT>
                    <a:lnB>
                      <a:noFill/>
                    </a:lnB>
                    <a:noFill/>
                  </a:tcPr>
                </a:tc>
                <a:tc>
                  <a:txBody>
                    <a:bodyPr/>
                    <a:lstStyle/>
                    <a:p>
                      <a:pPr>
                        <a:buNone/>
                      </a:pPr>
                      <a:r>
                        <a:rPr lang="en-US"/>
                        <a:t>Female</a:t>
                      </a:r>
                    </a:p>
                  </a:txBody>
                  <a:tcPr anchor="ctr">
                    <a:lnL>
                      <a:noFill/>
                    </a:lnL>
                    <a:lnR>
                      <a:noFill/>
                    </a:lnR>
                    <a:lnT>
                      <a:noFill/>
                    </a:lnT>
                    <a:lnB>
                      <a:noFill/>
                    </a:lnB>
                    <a:noFill/>
                  </a:tcPr>
                </a:tc>
                <a:tc>
                  <a:txBody>
                    <a:bodyPr/>
                    <a:lstStyle/>
                    <a:p>
                      <a:pPr>
                        <a:buNone/>
                      </a:pPr>
                      <a:r>
                        <a:rPr lang="en-US"/>
                        <a:t>Married</a:t>
                      </a:r>
                    </a:p>
                  </a:txBody>
                  <a:tcPr anchor="ctr">
                    <a:lnL>
                      <a:noFill/>
                    </a:lnL>
                    <a:lnR>
                      <a:noFill/>
                    </a:lnR>
                    <a:lnT>
                      <a:noFill/>
                    </a:lnT>
                    <a:lnB>
                      <a:noFill/>
                    </a:lnB>
                    <a:noFill/>
                  </a:tcPr>
                </a:tc>
                <a:tc>
                  <a:txBody>
                    <a:bodyPr/>
                    <a:lstStyle/>
                    <a:p>
                      <a:pPr>
                        <a:buNone/>
                      </a:pPr>
                      <a:r>
                        <a:rPr lang="en-US" dirty="0"/>
                        <a:t>Teacher</a:t>
                      </a:r>
                    </a:p>
                  </a:txBody>
                  <a:tcPr anchor="ctr">
                    <a:lnL>
                      <a:noFill/>
                    </a:lnL>
                    <a:lnR>
                      <a:noFill/>
                    </a:lnR>
                    <a:lnT>
                      <a:noFill/>
                    </a:lnT>
                    <a:lnB>
                      <a:noFill/>
                    </a:lnB>
                    <a:noFill/>
                  </a:tcPr>
                </a:tc>
                <a:extLst>
                  <a:ext uri="{0D108BD9-81ED-4DB2-BD59-A6C34878D82A}">
                    <a16:rowId xmlns:a16="http://schemas.microsoft.com/office/drawing/2014/main" val="3646706608"/>
                  </a:ext>
                </a:extLst>
              </a:tr>
            </a:tbl>
          </a:graphicData>
        </a:graphic>
      </p:graphicFrame>
      <p:sp>
        <p:nvSpPr>
          <p:cNvPr id="8" name="TextBox 7">
            <a:extLst>
              <a:ext uri="{FF2B5EF4-FFF2-40B4-BE49-F238E27FC236}">
                <a16:creationId xmlns:a16="http://schemas.microsoft.com/office/drawing/2014/main" id="{9EC2C39C-C39E-C9C3-2E36-952770EBB2C1}"/>
              </a:ext>
            </a:extLst>
          </p:cNvPr>
          <p:cNvSpPr txBox="1"/>
          <p:nvPr/>
        </p:nvSpPr>
        <p:spPr>
          <a:xfrm>
            <a:off x="5256028" y="6081821"/>
            <a:ext cx="6097772" cy="369332"/>
          </a:xfrm>
          <a:prstGeom prst="rect">
            <a:avLst/>
          </a:prstGeom>
          <a:noFill/>
        </p:spPr>
        <p:txBody>
          <a:bodyPr wrap="square">
            <a:spAutoFit/>
          </a:bodyPr>
          <a:lstStyle/>
          <a:p>
            <a:r>
              <a:rPr lang="en-US" dirty="0"/>
              <a:t>Jaccard = 0</a:t>
            </a:r>
          </a:p>
        </p:txBody>
      </p:sp>
    </p:spTree>
    <p:extLst>
      <p:ext uri="{BB962C8B-B14F-4D97-AF65-F5344CB8AC3E}">
        <p14:creationId xmlns:p14="http://schemas.microsoft.com/office/powerpoint/2010/main" val="139963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86109-D3A0-4A11-8497-FCA2E6E1D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F653F-88E4-1EBD-8A8F-E48440DEB52E}"/>
              </a:ext>
            </a:extLst>
          </p:cNvPr>
          <p:cNvSpPr>
            <a:spLocks noGrp="1"/>
          </p:cNvSpPr>
          <p:nvPr>
            <p:ph type="title"/>
          </p:nvPr>
        </p:nvSpPr>
        <p:spPr/>
        <p:txBody>
          <a:bodyPr/>
          <a:lstStyle/>
          <a:p>
            <a:r>
              <a:rPr lang="en-US" dirty="0"/>
              <a:t>Similarity Measures</a:t>
            </a:r>
          </a:p>
        </p:txBody>
      </p:sp>
      <p:sp>
        <p:nvSpPr>
          <p:cNvPr id="3" name="Content Placeholder 2">
            <a:extLst>
              <a:ext uri="{FF2B5EF4-FFF2-40B4-BE49-F238E27FC236}">
                <a16:creationId xmlns:a16="http://schemas.microsoft.com/office/drawing/2014/main" id="{326596AC-1034-9CCA-1FEA-7F0769511803}"/>
              </a:ext>
            </a:extLst>
          </p:cNvPr>
          <p:cNvSpPr>
            <a:spLocks noGrp="1"/>
          </p:cNvSpPr>
          <p:nvPr>
            <p:ph idx="1"/>
          </p:nvPr>
        </p:nvSpPr>
        <p:spPr/>
        <p:txBody>
          <a:bodyPr/>
          <a:lstStyle/>
          <a:p>
            <a:r>
              <a:rPr lang="en-US" b="1" dirty="0"/>
              <a:t>Cosine Similarity</a:t>
            </a:r>
          </a:p>
          <a:p>
            <a:pPr lvl="1"/>
            <a:r>
              <a:rPr lang="en-US" dirty="0"/>
              <a:t>Cosine similarity is a valuable metric for measuring the similarity between vectors, especially in high-dimensional and sparse datasets, by focusing on direction rather than magnitude</a:t>
            </a:r>
          </a:p>
          <a:p>
            <a:pPr lvl="1"/>
            <a:r>
              <a:rPr lang="en-US" dirty="0"/>
              <a:t>Useful for numerical data</a:t>
            </a:r>
          </a:p>
          <a:p>
            <a:pPr lvl="1"/>
            <a:endParaRPr lang="en-US" b="1" dirty="0"/>
          </a:p>
        </p:txBody>
      </p:sp>
      <p:pic>
        <p:nvPicPr>
          <p:cNvPr id="4" name="Picture 3">
            <a:extLst>
              <a:ext uri="{FF2B5EF4-FFF2-40B4-BE49-F238E27FC236}">
                <a16:creationId xmlns:a16="http://schemas.microsoft.com/office/drawing/2014/main" id="{8F7BB547-F225-C899-8A33-9423783F6B0D}"/>
              </a:ext>
            </a:extLst>
          </p:cNvPr>
          <p:cNvPicPr>
            <a:picLocks noChangeAspect="1"/>
          </p:cNvPicPr>
          <p:nvPr/>
        </p:nvPicPr>
        <p:blipFill>
          <a:blip r:embed="rId2"/>
          <a:stretch>
            <a:fillRect/>
          </a:stretch>
        </p:blipFill>
        <p:spPr>
          <a:xfrm>
            <a:off x="2995724" y="3679328"/>
            <a:ext cx="5212611" cy="3178671"/>
          </a:xfrm>
          <a:prstGeom prst="rect">
            <a:avLst/>
          </a:prstGeom>
        </p:spPr>
      </p:pic>
    </p:spTree>
    <p:extLst>
      <p:ext uri="{BB962C8B-B14F-4D97-AF65-F5344CB8AC3E}">
        <p14:creationId xmlns:p14="http://schemas.microsoft.com/office/powerpoint/2010/main" val="978507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1D07-49AF-BEE6-6941-594F4097CA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9F369E-3647-004B-833F-F1DC02849070}"/>
              </a:ext>
            </a:extLst>
          </p:cNvPr>
          <p:cNvSpPr>
            <a:spLocks noGrp="1"/>
          </p:cNvSpPr>
          <p:nvPr>
            <p:ph idx="1"/>
          </p:nvPr>
        </p:nvSpPr>
        <p:spPr>
          <a:xfrm>
            <a:off x="244549" y="1825625"/>
            <a:ext cx="11844669" cy="4351338"/>
          </a:xfrm>
        </p:spPr>
        <p:txBody>
          <a:bodyPr>
            <a:normAutofit fontScale="85000" lnSpcReduction="20000"/>
          </a:bodyPr>
          <a:lstStyle/>
          <a:p>
            <a:r>
              <a:rPr lang="en-US" dirty="0"/>
              <a:t>Original Data:</a:t>
            </a:r>
          </a:p>
          <a:p>
            <a:r>
              <a:rPr lang="en-US" dirty="0"/>
              <a:t>   Gender </a:t>
            </a:r>
            <a:r>
              <a:rPr lang="en-US" dirty="0" err="1"/>
              <a:t>MaritalStatus</a:t>
            </a:r>
            <a:r>
              <a:rPr lang="en-US" dirty="0"/>
              <a:t> Occupation</a:t>
            </a:r>
          </a:p>
          <a:p>
            <a:r>
              <a:rPr lang="en-US" dirty="0"/>
              <a:t>0    Male        Single   Engineer</a:t>
            </a:r>
          </a:p>
          <a:p>
            <a:r>
              <a:rPr lang="en-US" dirty="0"/>
              <a:t>1    Male       Married    Teacher</a:t>
            </a:r>
          </a:p>
          <a:p>
            <a:endParaRPr lang="en-US" dirty="0"/>
          </a:p>
          <a:p>
            <a:r>
              <a:rPr lang="en-US" dirty="0"/>
              <a:t>After One-Hot Encoding:</a:t>
            </a:r>
          </a:p>
          <a:p>
            <a:r>
              <a:rPr lang="en-US" dirty="0"/>
              <a:t>          </a:t>
            </a:r>
            <a:r>
              <a:rPr lang="en-US" sz="2300" dirty="0" err="1"/>
              <a:t>Gender_Male</a:t>
            </a:r>
            <a:r>
              <a:rPr lang="en-US" sz="2300" dirty="0"/>
              <a:t>  </a:t>
            </a:r>
            <a:r>
              <a:rPr lang="en-US" sz="2300" dirty="0" err="1"/>
              <a:t>MaritalStatus_Married</a:t>
            </a:r>
            <a:r>
              <a:rPr lang="en-US" sz="2300" dirty="0"/>
              <a:t>  </a:t>
            </a:r>
            <a:r>
              <a:rPr lang="en-US" sz="2300" dirty="0" err="1"/>
              <a:t>MaritalStatus_Single</a:t>
            </a:r>
            <a:r>
              <a:rPr lang="en-US" sz="2300" dirty="0"/>
              <a:t>  </a:t>
            </a:r>
            <a:r>
              <a:rPr lang="en-US" sz="2300" dirty="0" err="1"/>
              <a:t>Occupation_Engineer</a:t>
            </a:r>
            <a:r>
              <a:rPr lang="en-US" sz="2300" dirty="0"/>
              <a:t> </a:t>
            </a:r>
            <a:r>
              <a:rPr lang="en-US" sz="2300" dirty="0" err="1"/>
              <a:t>Occupation_Teacher</a:t>
            </a:r>
            <a:endParaRPr lang="en-US" dirty="0"/>
          </a:p>
          <a:p>
            <a:r>
              <a:rPr lang="en-US" dirty="0"/>
              <a:t>               1.0                      0.0                            1.0                                 1.0                     0.0</a:t>
            </a:r>
          </a:p>
          <a:p>
            <a:pPr marL="0" indent="0">
              <a:buNone/>
            </a:pPr>
            <a:r>
              <a:rPr lang="en-US" dirty="0"/>
              <a:t>                  1.0                     1.0                             0.0                                 0.0                     1.0.         </a:t>
            </a:r>
          </a:p>
          <a:p>
            <a:endParaRPr lang="en-US" dirty="0"/>
          </a:p>
          <a:p>
            <a:r>
              <a:rPr lang="en-US" dirty="0"/>
              <a:t>Cosine Similarity between Obj1 and Obj2: 0.33333333333333337</a:t>
            </a:r>
          </a:p>
          <a:p>
            <a:endParaRPr lang="en-US" dirty="0"/>
          </a:p>
        </p:txBody>
      </p:sp>
    </p:spTree>
    <p:extLst>
      <p:ext uri="{BB962C8B-B14F-4D97-AF65-F5344CB8AC3E}">
        <p14:creationId xmlns:p14="http://schemas.microsoft.com/office/powerpoint/2010/main" val="1150817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0DC8E-1643-5CBC-2201-B0BECD5F0712}"/>
              </a:ext>
            </a:extLst>
          </p:cNvPr>
          <p:cNvSpPr>
            <a:spLocks noGrp="1"/>
          </p:cNvSpPr>
          <p:nvPr>
            <p:ph type="title"/>
          </p:nvPr>
        </p:nvSpPr>
        <p:spPr/>
        <p:txBody>
          <a:bodyPr/>
          <a:lstStyle/>
          <a:p>
            <a:r>
              <a:rPr lang="en-US" dirty="0"/>
              <a:t>Example of Cosine with Numerical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8D5687-A0F4-E8B1-F025-4AAE6960972F}"/>
                  </a:ext>
                </a:extLst>
              </p:cNvPr>
              <p:cNvSpPr>
                <a:spLocks noGrp="1"/>
              </p:cNvSpPr>
              <p:nvPr>
                <p:ph idx="1"/>
              </p:nvPr>
            </p:nvSpPr>
            <p:spPr/>
            <p:txBody>
              <a:bodyPr/>
              <a:lstStyle/>
              <a:p>
                <a:r>
                  <a:rPr lang="en-US" dirty="0"/>
                  <a:t>Obj1 = [1, 2, 3]</a:t>
                </a:r>
              </a:p>
              <a:p>
                <a:r>
                  <a:rPr lang="en-US" dirty="0"/>
                  <a:t>Obj2 = [2, 3, 4]</a:t>
                </a:r>
              </a:p>
              <a:p>
                <a:r>
                  <a:rPr lang="en-US" dirty="0"/>
                  <a:t>Dot product = </a:t>
                </a:r>
                <a14:m>
                  <m:oMath xmlns:m="http://schemas.openxmlformats.org/officeDocument/2006/math">
                    <m:r>
                      <a:rPr lang="en-US">
                        <a:latin typeface="Cambria Math" panose="02040503050406030204" pitchFamily="18" charset="0"/>
                      </a:rPr>
                      <m:t>1∗2+2∗3+3∗4=20</m:t>
                    </m:r>
                  </m:oMath>
                </a14:m>
                <a:endParaRPr lang="en-US" dirty="0"/>
              </a:p>
              <a:p>
                <a:r>
                  <a:rPr lang="en-US" dirty="0"/>
                  <a:t>Norms = √14 ≈ 3.742, √29 ≈ 5.385</a:t>
                </a:r>
              </a:p>
              <a:p>
                <a:r>
                  <a:rPr lang="en-US" dirty="0"/>
                  <a:t>Cosine = 20 / (3.742 * 5.385) ≈ 0.993 → very similar.</a:t>
                </a:r>
              </a:p>
              <a:p>
                <a:endParaRPr lang="en-US" dirty="0"/>
              </a:p>
            </p:txBody>
          </p:sp>
        </mc:Choice>
        <mc:Fallback xmlns="">
          <p:sp>
            <p:nvSpPr>
              <p:cNvPr id="3" name="Content Placeholder 2">
                <a:extLst>
                  <a:ext uri="{FF2B5EF4-FFF2-40B4-BE49-F238E27FC236}">
                    <a16:creationId xmlns:a16="http://schemas.microsoft.com/office/drawing/2014/main" id="{8A8D5687-A0F4-E8B1-F025-4AAE6960972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84794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558B-8F97-2EF2-90FB-25D551448A38}"/>
              </a:ext>
            </a:extLst>
          </p:cNvPr>
          <p:cNvSpPr>
            <a:spLocks noGrp="1"/>
          </p:cNvSpPr>
          <p:nvPr>
            <p:ph type="title"/>
          </p:nvPr>
        </p:nvSpPr>
        <p:spPr/>
        <p:txBody>
          <a:bodyPr/>
          <a:lstStyle/>
          <a:p>
            <a:r>
              <a:rPr lang="en-US" dirty="0"/>
              <a:t>Correlation Analysis</a:t>
            </a:r>
          </a:p>
        </p:txBody>
      </p:sp>
      <p:sp>
        <p:nvSpPr>
          <p:cNvPr id="3" name="Content Placeholder 2">
            <a:extLst>
              <a:ext uri="{FF2B5EF4-FFF2-40B4-BE49-F238E27FC236}">
                <a16:creationId xmlns:a16="http://schemas.microsoft.com/office/drawing/2014/main" id="{6D996DA7-6E04-8585-805F-E5A06A6A3C64}"/>
              </a:ext>
            </a:extLst>
          </p:cNvPr>
          <p:cNvSpPr>
            <a:spLocks noGrp="1"/>
          </p:cNvSpPr>
          <p:nvPr>
            <p:ph idx="1"/>
          </p:nvPr>
        </p:nvSpPr>
        <p:spPr/>
        <p:txBody>
          <a:bodyPr/>
          <a:lstStyle/>
          <a:p>
            <a:r>
              <a:rPr lang="en-US" dirty="0"/>
              <a:t>Pearson Correlation Coefficient</a:t>
            </a:r>
          </a:p>
          <a:p>
            <a:pPr lvl="1"/>
            <a:r>
              <a:rPr lang="en-US" dirty="0"/>
              <a:t>Measures linear relationship between two numeric variables</a:t>
            </a:r>
          </a:p>
          <a:p>
            <a:pPr lvl="1"/>
            <a:r>
              <a:rPr lang="en-US" dirty="0"/>
              <a:t>Formula:</a:t>
            </a:r>
          </a:p>
          <a:p>
            <a:pPr lvl="1"/>
            <a:endParaRPr lang="en-US" dirty="0"/>
          </a:p>
          <a:p>
            <a:pPr lvl="1"/>
            <a:endParaRPr lang="en-US" dirty="0"/>
          </a:p>
          <a:p>
            <a:pPr lvl="1"/>
            <a:endParaRPr lang="en-US" dirty="0"/>
          </a:p>
          <a:p>
            <a:pPr lvl="1"/>
            <a:r>
              <a:rPr lang="en-US" dirty="0"/>
              <a:t>Range: [-1, 1]</a:t>
            </a:r>
          </a:p>
          <a:p>
            <a:pPr lvl="1"/>
            <a:r>
              <a:rPr lang="en-US" dirty="0"/>
              <a:t>1: Perfect positive correlation</a:t>
            </a:r>
          </a:p>
          <a:p>
            <a:pPr lvl="1"/>
            <a:r>
              <a:rPr lang="en-US" dirty="0"/>
              <a:t>-1: Perfect negative</a:t>
            </a:r>
          </a:p>
          <a:p>
            <a:pPr lvl="1"/>
            <a:r>
              <a:rPr lang="en-US" dirty="0"/>
              <a:t>0: No linear correlation</a:t>
            </a:r>
          </a:p>
          <a:p>
            <a:pPr lvl="1"/>
            <a:endParaRPr lang="en-US" dirty="0"/>
          </a:p>
        </p:txBody>
      </p:sp>
      <p:pic>
        <p:nvPicPr>
          <p:cNvPr id="4" name="Picture 3">
            <a:extLst>
              <a:ext uri="{FF2B5EF4-FFF2-40B4-BE49-F238E27FC236}">
                <a16:creationId xmlns:a16="http://schemas.microsoft.com/office/drawing/2014/main" id="{BE328DC0-CD94-2797-B8EE-AB5046ACE33F}"/>
              </a:ext>
            </a:extLst>
          </p:cNvPr>
          <p:cNvPicPr>
            <a:picLocks noChangeAspect="1"/>
          </p:cNvPicPr>
          <p:nvPr/>
        </p:nvPicPr>
        <p:blipFill>
          <a:blip r:embed="rId2"/>
          <a:stretch>
            <a:fillRect/>
          </a:stretch>
        </p:blipFill>
        <p:spPr>
          <a:xfrm>
            <a:off x="3699392" y="2940050"/>
            <a:ext cx="3644900" cy="977900"/>
          </a:xfrm>
          <a:prstGeom prst="rect">
            <a:avLst/>
          </a:prstGeom>
        </p:spPr>
      </p:pic>
    </p:spTree>
    <p:extLst>
      <p:ext uri="{BB962C8B-B14F-4D97-AF65-F5344CB8AC3E}">
        <p14:creationId xmlns:p14="http://schemas.microsoft.com/office/powerpoint/2010/main" val="608680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4DCB-4AC0-2E1A-337D-7FCC9FB496D8}"/>
              </a:ext>
            </a:extLst>
          </p:cNvPr>
          <p:cNvSpPr>
            <a:spLocks noGrp="1"/>
          </p:cNvSpPr>
          <p:nvPr>
            <p:ph type="title"/>
          </p:nvPr>
        </p:nvSpPr>
        <p:spPr/>
        <p:txBody>
          <a:bodyPr/>
          <a:lstStyle/>
          <a:p>
            <a:r>
              <a:rPr lang="en-US"/>
              <a:t>Python Libraries</a:t>
            </a:r>
            <a:endParaRPr lang="en-US" dirty="0"/>
          </a:p>
        </p:txBody>
      </p:sp>
      <p:sp>
        <p:nvSpPr>
          <p:cNvPr id="3" name="Content Placeholder 2">
            <a:extLst>
              <a:ext uri="{FF2B5EF4-FFF2-40B4-BE49-F238E27FC236}">
                <a16:creationId xmlns:a16="http://schemas.microsoft.com/office/drawing/2014/main" id="{C7BC7C62-3608-FD0E-02E2-5D1C6B729838}"/>
              </a:ext>
            </a:extLst>
          </p:cNvPr>
          <p:cNvSpPr>
            <a:spLocks noGrp="1"/>
          </p:cNvSpPr>
          <p:nvPr>
            <p:ph idx="1"/>
          </p:nvPr>
        </p:nvSpPr>
        <p:spPr>
          <a:xfrm>
            <a:off x="838200" y="1690688"/>
            <a:ext cx="10515600" cy="5167312"/>
          </a:xfrm>
        </p:spPr>
        <p:txBody>
          <a:bodyPr>
            <a:normAutofit fontScale="85000" lnSpcReduction="20000"/>
          </a:bodyPr>
          <a:lstStyle/>
          <a:p>
            <a:r>
              <a:rPr lang="en-US" b="1" dirty="0"/>
              <a:t>NumPy 	Numerical computing, arrays</a:t>
            </a:r>
          </a:p>
          <a:p>
            <a:r>
              <a:rPr lang="en-US" b="1" dirty="0"/>
              <a:t>Pandas	Data manipulation</a:t>
            </a:r>
          </a:p>
          <a:p>
            <a:r>
              <a:rPr lang="en-US" b="1" dirty="0"/>
              <a:t>Matplotlib	Data visualization</a:t>
            </a:r>
          </a:p>
          <a:p>
            <a:r>
              <a:rPr lang="en-US" b="1" dirty="0"/>
              <a:t>Seaborn	Statistical data visualization</a:t>
            </a:r>
          </a:p>
          <a:p>
            <a:r>
              <a:rPr lang="en-US" b="1" dirty="0"/>
              <a:t>Scikit-Learn	Machine learning algorithms</a:t>
            </a:r>
          </a:p>
          <a:p>
            <a:r>
              <a:rPr lang="en-US" dirty="0">
                <a:solidFill>
                  <a:srgbClr val="C00000"/>
                </a:solidFill>
              </a:rPr>
              <a:t>TensorFlow	Deep learning, neural networks</a:t>
            </a:r>
          </a:p>
          <a:p>
            <a:r>
              <a:rPr lang="en-US" dirty="0" err="1">
                <a:solidFill>
                  <a:srgbClr val="C00000"/>
                </a:solidFill>
              </a:rPr>
              <a:t>Keras</a:t>
            </a:r>
            <a:r>
              <a:rPr lang="en-US" dirty="0">
                <a:solidFill>
                  <a:srgbClr val="C00000"/>
                </a:solidFill>
              </a:rPr>
              <a:t>	              High-level API for deep learning (built on top of TensorFlow)</a:t>
            </a:r>
          </a:p>
          <a:p>
            <a:r>
              <a:rPr lang="en-US" dirty="0" err="1"/>
              <a:t>PyTorch</a:t>
            </a:r>
            <a:r>
              <a:rPr lang="en-US" dirty="0"/>
              <a:t>	Deep learning (research-focused)</a:t>
            </a:r>
          </a:p>
          <a:p>
            <a:r>
              <a:rPr lang="en-US" dirty="0" err="1"/>
              <a:t>XGBoost</a:t>
            </a:r>
            <a:r>
              <a:rPr lang="en-US" dirty="0"/>
              <a:t>	Gradient boosting for structured data</a:t>
            </a:r>
          </a:p>
          <a:p>
            <a:r>
              <a:rPr lang="en-US" dirty="0" err="1"/>
              <a:t>LightGBM</a:t>
            </a:r>
            <a:r>
              <a:rPr lang="en-US" dirty="0"/>
              <a:t>	Fast boosting algorithm</a:t>
            </a:r>
          </a:p>
          <a:p>
            <a:r>
              <a:rPr lang="en-US" dirty="0"/>
              <a:t>OpenCV	Computer vision and image processing</a:t>
            </a:r>
          </a:p>
          <a:p>
            <a:r>
              <a:rPr lang="en-US" b="1" dirty="0"/>
              <a:t>NLTK	                 Natural language processing</a:t>
            </a:r>
          </a:p>
          <a:p>
            <a:r>
              <a:rPr lang="en-US" dirty="0" err="1"/>
              <a:t>SpaCy</a:t>
            </a:r>
            <a:r>
              <a:rPr lang="en-US" dirty="0"/>
              <a:t>	                   Advanced NLP</a:t>
            </a:r>
          </a:p>
        </p:txBody>
      </p:sp>
    </p:spTree>
    <p:extLst>
      <p:ext uri="{BB962C8B-B14F-4D97-AF65-F5344CB8AC3E}">
        <p14:creationId xmlns:p14="http://schemas.microsoft.com/office/powerpoint/2010/main" val="3921127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7960-E49B-5DF0-8B5F-99365C279052}"/>
              </a:ext>
            </a:extLst>
          </p:cNvPr>
          <p:cNvSpPr>
            <a:spLocks noGrp="1"/>
          </p:cNvSpPr>
          <p:nvPr>
            <p:ph type="title"/>
          </p:nvPr>
        </p:nvSpPr>
        <p:spPr/>
        <p:txBody>
          <a:bodyPr/>
          <a:lstStyle/>
          <a:p>
            <a:r>
              <a:rPr lang="en-US" dirty="0"/>
              <a:t>scikit</a:t>
            </a:r>
          </a:p>
        </p:txBody>
      </p:sp>
      <p:sp>
        <p:nvSpPr>
          <p:cNvPr id="3" name="Content Placeholder 2">
            <a:extLst>
              <a:ext uri="{FF2B5EF4-FFF2-40B4-BE49-F238E27FC236}">
                <a16:creationId xmlns:a16="http://schemas.microsoft.com/office/drawing/2014/main" id="{48BE0786-AE38-DA30-CE8B-B83D8FB2D6AB}"/>
              </a:ext>
            </a:extLst>
          </p:cNvPr>
          <p:cNvSpPr>
            <a:spLocks noGrp="1"/>
          </p:cNvSpPr>
          <p:nvPr>
            <p:ph idx="1"/>
          </p:nvPr>
        </p:nvSpPr>
        <p:spPr/>
        <p:txBody>
          <a:bodyPr/>
          <a:lstStyle/>
          <a:p>
            <a:r>
              <a:rPr lang="en-US" dirty="0"/>
              <a:t>scikit-learn (</a:t>
            </a:r>
            <a:r>
              <a:rPr lang="en-US" dirty="0" err="1"/>
              <a:t>sklearn</a:t>
            </a:r>
            <a:r>
              <a:rPr lang="en-US" dirty="0"/>
              <a:t>) is a powerful machine learning library in Python that provides tools for:</a:t>
            </a:r>
          </a:p>
          <a:p>
            <a:pPr lvl="1"/>
            <a:r>
              <a:rPr lang="en-US" dirty="0"/>
              <a:t>Data Preprocessing (handling missing data, scaling, encoding)</a:t>
            </a:r>
          </a:p>
          <a:p>
            <a:pPr lvl="1"/>
            <a:r>
              <a:rPr lang="en-US" dirty="0"/>
              <a:t>Feature Extraction (Bag of Words, TF-IDF, PCA)</a:t>
            </a:r>
          </a:p>
          <a:p>
            <a:pPr lvl="1"/>
            <a:r>
              <a:rPr lang="en-US" dirty="0"/>
              <a:t>Supervised Learning (Regression &amp; Classification models)</a:t>
            </a:r>
          </a:p>
          <a:p>
            <a:pPr lvl="1"/>
            <a:r>
              <a:rPr lang="en-US" dirty="0"/>
              <a:t>Unsupervised Learning (Clustering, Anomaly Detection)</a:t>
            </a:r>
          </a:p>
          <a:p>
            <a:pPr lvl="1"/>
            <a:r>
              <a:rPr lang="en-US" dirty="0"/>
              <a:t>Model Selection &amp; Evaluation (Cross-validation, Hyperparameter tuning)</a:t>
            </a:r>
          </a:p>
        </p:txBody>
      </p:sp>
    </p:spTree>
    <p:extLst>
      <p:ext uri="{BB962C8B-B14F-4D97-AF65-F5344CB8AC3E}">
        <p14:creationId xmlns:p14="http://schemas.microsoft.com/office/powerpoint/2010/main" val="200617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51EE-E650-9CE6-0969-C7D73B7A1412}"/>
              </a:ext>
            </a:extLst>
          </p:cNvPr>
          <p:cNvSpPr>
            <a:spLocks noGrp="1"/>
          </p:cNvSpPr>
          <p:nvPr>
            <p:ph type="title"/>
          </p:nvPr>
        </p:nvSpPr>
        <p:spPr/>
        <p:txBody>
          <a:bodyPr/>
          <a:lstStyle/>
          <a:p>
            <a:r>
              <a:rPr lang="en-US" dirty="0"/>
              <a:t>What we learned?</a:t>
            </a:r>
          </a:p>
        </p:txBody>
      </p:sp>
      <p:sp>
        <p:nvSpPr>
          <p:cNvPr id="3" name="Content Placeholder 2">
            <a:extLst>
              <a:ext uri="{FF2B5EF4-FFF2-40B4-BE49-F238E27FC236}">
                <a16:creationId xmlns:a16="http://schemas.microsoft.com/office/drawing/2014/main" id="{E3EDFFF8-20F5-9FF4-808A-4CB8840A6410}"/>
              </a:ext>
            </a:extLst>
          </p:cNvPr>
          <p:cNvSpPr>
            <a:spLocks noGrp="1"/>
          </p:cNvSpPr>
          <p:nvPr>
            <p:ph idx="1"/>
          </p:nvPr>
        </p:nvSpPr>
        <p:spPr/>
        <p:txBody>
          <a:bodyPr/>
          <a:lstStyle/>
          <a:p>
            <a:r>
              <a:rPr lang="en-US" dirty="0"/>
              <a:t>Image processing with </a:t>
            </a:r>
            <a:r>
              <a:rPr lang="en-US" b="1" dirty="0"/>
              <a:t>PIL &amp; NumPy</a:t>
            </a:r>
            <a:r>
              <a:rPr lang="en-US" dirty="0"/>
              <a:t>.</a:t>
            </a:r>
          </a:p>
          <a:p>
            <a:r>
              <a:rPr lang="en-US" dirty="0"/>
              <a:t>Handling </a:t>
            </a:r>
            <a:r>
              <a:rPr lang="en-US" b="1" dirty="0"/>
              <a:t>different image types (RGB vs Grayscale)</a:t>
            </a:r>
            <a:r>
              <a:rPr lang="en-US" dirty="0"/>
              <a:t>.</a:t>
            </a:r>
          </a:p>
          <a:p>
            <a:r>
              <a:rPr lang="en-US" dirty="0"/>
              <a:t>Saving arrays as </a:t>
            </a:r>
            <a:r>
              <a:rPr lang="en-US" b="1" dirty="0"/>
              <a:t>text files</a:t>
            </a:r>
            <a:r>
              <a:rPr lang="en-US" dirty="0"/>
              <a:t> (</a:t>
            </a:r>
            <a:r>
              <a:rPr lang="en-US" dirty="0" err="1"/>
              <a:t>np.savetxt</a:t>
            </a:r>
            <a:r>
              <a:rPr lang="en-US" dirty="0"/>
              <a:t>).</a:t>
            </a:r>
          </a:p>
          <a:p>
            <a:r>
              <a:rPr lang="en-US" dirty="0"/>
              <a:t>Reloading arrays in </a:t>
            </a:r>
            <a:r>
              <a:rPr lang="en-US" b="1" dirty="0" err="1"/>
              <a:t>Jupyter</a:t>
            </a:r>
            <a:r>
              <a:rPr lang="en-US" b="1" dirty="0"/>
              <a:t> Notebook</a:t>
            </a:r>
            <a:r>
              <a:rPr lang="en-US" dirty="0"/>
              <a:t>.</a:t>
            </a:r>
          </a:p>
          <a:p>
            <a:endParaRPr lang="en-US" dirty="0"/>
          </a:p>
        </p:txBody>
      </p:sp>
    </p:spTree>
    <p:extLst>
      <p:ext uri="{BB962C8B-B14F-4D97-AF65-F5344CB8AC3E}">
        <p14:creationId xmlns:p14="http://schemas.microsoft.com/office/powerpoint/2010/main" val="3369714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76F1-6239-DD3B-F707-7F4E7B90E2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B78AE0-DF60-DC2A-2021-9F6074CD3A8F}"/>
              </a:ext>
            </a:extLst>
          </p:cNvPr>
          <p:cNvSpPr>
            <a:spLocks noGrp="1"/>
          </p:cNvSpPr>
          <p:nvPr>
            <p:ph idx="1"/>
          </p:nvPr>
        </p:nvSpPr>
        <p:spPr/>
        <p:txBody>
          <a:bodyPr/>
          <a:lstStyle/>
          <a:p>
            <a:r>
              <a:rPr lang="en-US" dirty="0"/>
              <a:t>Task 1: Load &amp; Explore a Dataset</a:t>
            </a:r>
          </a:p>
          <a:p>
            <a:pPr marL="457200" lvl="1" indent="0">
              <a:buNone/>
            </a:pPr>
            <a:r>
              <a:rPr lang="en-US" dirty="0"/>
              <a:t>import pandas as pd</a:t>
            </a:r>
          </a:p>
          <a:p>
            <a:pPr marL="457200" lvl="1" indent="0">
              <a:buNone/>
            </a:pPr>
            <a:r>
              <a:rPr lang="en-US" dirty="0" err="1"/>
              <a:t>df</a:t>
            </a:r>
            <a:r>
              <a:rPr lang="en-US" dirty="0"/>
              <a:t> = </a:t>
            </a:r>
            <a:r>
              <a:rPr lang="en-US" dirty="0" err="1"/>
              <a:t>pd.read_csv</a:t>
            </a:r>
            <a:r>
              <a:rPr lang="en-US" dirty="0"/>
              <a:t>('</a:t>
            </a:r>
            <a:r>
              <a:rPr lang="en-US" dirty="0" err="1"/>
              <a:t>data.csv</a:t>
            </a:r>
            <a:r>
              <a:rPr lang="en-US" dirty="0"/>
              <a:t>')  # Load dataset</a:t>
            </a:r>
          </a:p>
          <a:p>
            <a:pPr marL="457200" lvl="1" indent="0">
              <a:buNone/>
            </a:pPr>
            <a:r>
              <a:rPr lang="en-US" dirty="0"/>
              <a:t>print(</a:t>
            </a:r>
            <a:r>
              <a:rPr lang="en-US" dirty="0" err="1"/>
              <a:t>df.head</a:t>
            </a:r>
            <a:r>
              <a:rPr lang="en-US" dirty="0"/>
              <a:t>())  # Show first 5 rows</a:t>
            </a:r>
          </a:p>
          <a:p>
            <a:pPr marL="457200" lvl="1" indent="0">
              <a:buNone/>
            </a:pPr>
            <a:r>
              <a:rPr lang="en-US" dirty="0"/>
              <a:t>print(</a:t>
            </a:r>
            <a:r>
              <a:rPr lang="en-US" dirty="0" err="1"/>
              <a:t>df.info</a:t>
            </a:r>
            <a:r>
              <a:rPr lang="en-US" dirty="0"/>
              <a:t>())  # Dataset summary</a:t>
            </a:r>
          </a:p>
          <a:p>
            <a:pPr marL="457200" lvl="1" indent="0">
              <a:buNone/>
            </a:pPr>
            <a:r>
              <a:rPr lang="en-US" dirty="0"/>
              <a:t>print(</a:t>
            </a:r>
            <a:r>
              <a:rPr lang="en-US" dirty="0" err="1"/>
              <a:t>df.describe</a:t>
            </a:r>
            <a:r>
              <a:rPr lang="en-US" dirty="0"/>
              <a:t>())  # Statistical summary</a:t>
            </a:r>
          </a:p>
          <a:p>
            <a:endParaRPr lang="en-US" dirty="0"/>
          </a:p>
        </p:txBody>
      </p:sp>
    </p:spTree>
    <p:extLst>
      <p:ext uri="{BB962C8B-B14F-4D97-AF65-F5344CB8AC3E}">
        <p14:creationId xmlns:p14="http://schemas.microsoft.com/office/powerpoint/2010/main" val="2845491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574A3-B225-EDA4-89DC-E6F7767B2FD7}"/>
              </a:ext>
            </a:extLst>
          </p:cNvPr>
          <p:cNvSpPr>
            <a:spLocks noGrp="1"/>
          </p:cNvSpPr>
          <p:nvPr>
            <p:ph idx="1"/>
          </p:nvPr>
        </p:nvSpPr>
        <p:spPr>
          <a:xfrm>
            <a:off x="546411" y="992459"/>
            <a:ext cx="11474604" cy="5184504"/>
          </a:xfrm>
        </p:spPr>
        <p:txBody>
          <a:bodyPr>
            <a:normAutofit/>
          </a:bodyPr>
          <a:lstStyle/>
          <a:p>
            <a:r>
              <a:rPr lang="en-US" dirty="0"/>
              <a:t>Task 2: Train-Test Split</a:t>
            </a:r>
          </a:p>
          <a:p>
            <a:pPr marL="457200" lvl="1" indent="0">
              <a:buNone/>
            </a:pPr>
            <a:r>
              <a:rPr lang="en-US" dirty="0"/>
              <a:t>from </a:t>
            </a:r>
            <a:r>
              <a:rPr lang="en-US" dirty="0" err="1"/>
              <a:t>sklearn.model_selection</a:t>
            </a:r>
            <a:r>
              <a:rPr lang="en-US" dirty="0"/>
              <a:t> import </a:t>
            </a:r>
            <a:r>
              <a:rPr lang="en-US" dirty="0" err="1"/>
              <a:t>train_test_split</a:t>
            </a:r>
            <a:endParaRPr lang="en-US" dirty="0"/>
          </a:p>
          <a:p>
            <a:pPr marL="457200" lvl="1" indent="0">
              <a:buNone/>
            </a:pPr>
            <a:r>
              <a:rPr lang="en-US" dirty="0"/>
              <a:t>X = </a:t>
            </a:r>
            <a:r>
              <a:rPr lang="en-US" dirty="0" err="1"/>
              <a:t>df.drop</a:t>
            </a:r>
            <a:r>
              <a:rPr lang="en-US" dirty="0"/>
              <a:t>('Target', axis=1)  # Features</a:t>
            </a:r>
          </a:p>
          <a:p>
            <a:pPr marL="457200" lvl="1" indent="0">
              <a:buNone/>
            </a:pPr>
            <a:r>
              <a:rPr lang="en-US" dirty="0"/>
              <a:t>y = </a:t>
            </a:r>
            <a:r>
              <a:rPr lang="en-US" dirty="0" err="1"/>
              <a:t>df</a:t>
            </a:r>
            <a:r>
              <a:rPr lang="en-US" dirty="0"/>
              <a:t>['Target']  # Labels</a:t>
            </a:r>
          </a:p>
          <a:p>
            <a:pPr marL="457200" lvl="1" indent="0">
              <a:buNone/>
            </a:pPr>
            <a:r>
              <a:rPr lang="en-US" dirty="0"/>
              <a:t>X_train,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t>test_size</a:t>
            </a:r>
            <a:r>
              <a:rPr lang="en-US" dirty="0"/>
              <a:t>=0.2, </a:t>
            </a:r>
            <a:r>
              <a:rPr lang="en-US" b="1" dirty="0" err="1"/>
              <a:t>random_state</a:t>
            </a:r>
            <a:r>
              <a:rPr lang="en-US" dirty="0"/>
              <a:t>=42)</a:t>
            </a:r>
          </a:p>
          <a:p>
            <a:pPr marL="457200" lvl="1" indent="0">
              <a:buNone/>
            </a:pPr>
            <a:endParaRPr lang="en-US" dirty="0"/>
          </a:p>
          <a:p>
            <a:r>
              <a:rPr lang="en-US" dirty="0"/>
              <a:t>Task 3: Linear Regression</a:t>
            </a:r>
          </a:p>
          <a:p>
            <a:pPr marL="457200" lvl="1" indent="0">
              <a:buNone/>
            </a:pPr>
            <a:r>
              <a:rPr lang="en-US" dirty="0"/>
              <a:t>from </a:t>
            </a:r>
            <a:r>
              <a:rPr lang="en-US" dirty="0" err="1"/>
              <a:t>sklearn.linear_model</a:t>
            </a:r>
            <a:r>
              <a:rPr lang="en-US" dirty="0"/>
              <a:t> import </a:t>
            </a:r>
            <a:r>
              <a:rPr lang="en-US" dirty="0" err="1"/>
              <a:t>LinearRegression</a:t>
            </a:r>
            <a:endParaRPr lang="en-US" dirty="0"/>
          </a:p>
          <a:p>
            <a:pPr marL="457200" lvl="1" indent="0">
              <a:buNone/>
            </a:pPr>
            <a:r>
              <a:rPr lang="en-US" dirty="0"/>
              <a:t>model = </a:t>
            </a:r>
            <a:r>
              <a:rPr lang="en-US" dirty="0" err="1"/>
              <a:t>LinearRegression</a:t>
            </a:r>
            <a:r>
              <a:rPr lang="en-US" dirty="0"/>
              <a:t>()</a:t>
            </a:r>
          </a:p>
          <a:p>
            <a:pPr marL="457200" lvl="1" indent="0">
              <a:buNone/>
            </a:pPr>
            <a:r>
              <a:rPr lang="en-US" dirty="0" err="1"/>
              <a:t>model.fit</a:t>
            </a:r>
            <a:r>
              <a:rPr lang="en-US" dirty="0"/>
              <a:t>(X_train, </a:t>
            </a:r>
            <a:r>
              <a:rPr lang="en-US" dirty="0" err="1"/>
              <a:t>y_train</a:t>
            </a:r>
            <a:r>
              <a:rPr lang="en-US" dirty="0"/>
              <a:t>)  # Train model</a:t>
            </a:r>
          </a:p>
          <a:p>
            <a:pPr marL="457200" lvl="1" indent="0">
              <a:buNone/>
            </a:pPr>
            <a:r>
              <a:rPr lang="en-US" dirty="0" err="1"/>
              <a:t>y_pred</a:t>
            </a:r>
            <a:r>
              <a:rPr lang="en-US" dirty="0"/>
              <a:t> = </a:t>
            </a:r>
            <a:r>
              <a:rPr lang="en-US" dirty="0" err="1"/>
              <a:t>model.predict</a:t>
            </a:r>
            <a:r>
              <a:rPr lang="en-US" dirty="0"/>
              <a:t>(</a:t>
            </a:r>
            <a:r>
              <a:rPr lang="en-US" dirty="0" err="1"/>
              <a:t>X_test</a:t>
            </a:r>
            <a:r>
              <a:rPr lang="en-US" dirty="0"/>
              <a:t>)  # Make predictions</a:t>
            </a:r>
          </a:p>
          <a:p>
            <a:endParaRPr lang="en-US" dirty="0"/>
          </a:p>
        </p:txBody>
      </p:sp>
      <p:sp>
        <p:nvSpPr>
          <p:cNvPr id="5" name="TextBox 4">
            <a:extLst>
              <a:ext uri="{FF2B5EF4-FFF2-40B4-BE49-F238E27FC236}">
                <a16:creationId xmlns:a16="http://schemas.microsoft.com/office/drawing/2014/main" id="{859B76FF-F7D2-7870-6CBE-6D1ED4AD809F}"/>
              </a:ext>
            </a:extLst>
          </p:cNvPr>
          <p:cNvSpPr txBox="1"/>
          <p:nvPr/>
        </p:nvSpPr>
        <p:spPr>
          <a:xfrm>
            <a:off x="8268630" y="3127511"/>
            <a:ext cx="3752385" cy="2585323"/>
          </a:xfrm>
          <a:prstGeom prst="rect">
            <a:avLst/>
          </a:prstGeom>
          <a:noFill/>
        </p:spPr>
        <p:txBody>
          <a:bodyPr wrap="square">
            <a:spAutoFit/>
          </a:bodyPr>
          <a:lstStyle/>
          <a:p>
            <a:r>
              <a:rPr lang="en-US" dirty="0"/>
              <a:t>The </a:t>
            </a:r>
            <a:r>
              <a:rPr lang="en-US" dirty="0" err="1"/>
              <a:t>random_state</a:t>
            </a:r>
            <a:r>
              <a:rPr lang="en-US" dirty="0"/>
              <a:t> parameter ensures that the data split is reproducible. It controls the randomness of the train-test split, meaning:</a:t>
            </a:r>
          </a:p>
          <a:p>
            <a:r>
              <a:rPr lang="en-US" dirty="0"/>
              <a:t>Same </a:t>
            </a:r>
            <a:r>
              <a:rPr lang="en-US" dirty="0" err="1"/>
              <a:t>random_state</a:t>
            </a:r>
            <a:r>
              <a:rPr lang="en-US" dirty="0"/>
              <a:t> → Same Split Every Time</a:t>
            </a:r>
            <a:br>
              <a:rPr lang="en-US" dirty="0"/>
            </a:br>
            <a:r>
              <a:rPr lang="en-US" dirty="0"/>
              <a:t>Different </a:t>
            </a:r>
            <a:r>
              <a:rPr lang="en-US" dirty="0" err="1"/>
              <a:t>random_state</a:t>
            </a:r>
            <a:r>
              <a:rPr lang="en-US" dirty="0"/>
              <a:t> → Different Split Every Time</a:t>
            </a:r>
          </a:p>
          <a:p>
            <a:endParaRPr lang="en-US" dirty="0"/>
          </a:p>
        </p:txBody>
      </p:sp>
    </p:spTree>
    <p:extLst>
      <p:ext uri="{BB962C8B-B14F-4D97-AF65-F5344CB8AC3E}">
        <p14:creationId xmlns:p14="http://schemas.microsoft.com/office/powerpoint/2010/main" val="2308897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00BE-CC05-FC60-618F-70388B13B9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0DDCA8-0F0D-B116-0FC1-9430DB2A00E5}"/>
              </a:ext>
            </a:extLst>
          </p:cNvPr>
          <p:cNvSpPr>
            <a:spLocks noGrp="1"/>
          </p:cNvSpPr>
          <p:nvPr>
            <p:ph idx="1"/>
          </p:nvPr>
        </p:nvSpPr>
        <p:spPr/>
        <p:txBody>
          <a:bodyPr>
            <a:normAutofit/>
          </a:bodyPr>
          <a:lstStyle/>
          <a:p>
            <a:r>
              <a:rPr lang="en-US" dirty="0"/>
              <a:t>Task 4: Logistic Regression</a:t>
            </a:r>
          </a:p>
          <a:p>
            <a:pPr marL="457200" lvl="1" indent="0">
              <a:buNone/>
            </a:pPr>
            <a:endParaRPr lang="en-US" dirty="0"/>
          </a:p>
          <a:p>
            <a:pPr marL="457200" lvl="1" indent="0">
              <a:buNone/>
            </a:pPr>
            <a:r>
              <a:rPr lang="en-US" dirty="0"/>
              <a:t>from </a:t>
            </a:r>
            <a:r>
              <a:rPr lang="en-US" dirty="0" err="1"/>
              <a:t>sklearn.linear_model</a:t>
            </a:r>
            <a:r>
              <a:rPr lang="en-US" dirty="0"/>
              <a:t> import </a:t>
            </a:r>
            <a:r>
              <a:rPr lang="en-US" dirty="0" err="1"/>
              <a:t>LogisticRegression</a:t>
            </a:r>
            <a:endParaRPr lang="en-US" dirty="0"/>
          </a:p>
          <a:p>
            <a:pPr marL="457200" lvl="1" indent="0">
              <a:buNone/>
            </a:pPr>
            <a:r>
              <a:rPr lang="en-US" dirty="0"/>
              <a:t>from </a:t>
            </a:r>
            <a:r>
              <a:rPr lang="en-US" dirty="0" err="1"/>
              <a:t>sklearn.metrics</a:t>
            </a:r>
            <a:r>
              <a:rPr lang="en-US" dirty="0"/>
              <a:t> import </a:t>
            </a:r>
            <a:r>
              <a:rPr lang="en-US" dirty="0" err="1"/>
              <a:t>accuracy_score</a:t>
            </a:r>
            <a:r>
              <a:rPr lang="en-US" dirty="0"/>
              <a:t>, </a:t>
            </a:r>
            <a:r>
              <a:rPr lang="en-US" dirty="0" err="1"/>
              <a:t>classification_report</a:t>
            </a:r>
            <a:endParaRPr lang="en-US" dirty="0"/>
          </a:p>
          <a:p>
            <a:pPr marL="457200" lvl="1" indent="0">
              <a:buNone/>
            </a:pPr>
            <a:r>
              <a:rPr lang="en-US" dirty="0" err="1"/>
              <a:t>clf</a:t>
            </a:r>
            <a:r>
              <a:rPr lang="en-US" dirty="0"/>
              <a:t> = </a:t>
            </a:r>
            <a:r>
              <a:rPr lang="en-US" dirty="0" err="1"/>
              <a:t>LogisticRegression</a:t>
            </a:r>
            <a:r>
              <a:rPr lang="en-US" dirty="0"/>
              <a:t>()</a:t>
            </a:r>
          </a:p>
          <a:p>
            <a:pPr marL="457200" lvl="1" indent="0">
              <a:buNone/>
            </a:pPr>
            <a:r>
              <a:rPr lang="en-US" dirty="0" err="1"/>
              <a:t>clf.fit</a:t>
            </a:r>
            <a:r>
              <a:rPr lang="en-US" dirty="0"/>
              <a:t>(X_train, </a:t>
            </a:r>
            <a:r>
              <a:rPr lang="en-US" dirty="0" err="1"/>
              <a:t>y_train</a:t>
            </a:r>
            <a:r>
              <a:rPr lang="en-US" dirty="0"/>
              <a:t>)</a:t>
            </a:r>
          </a:p>
          <a:p>
            <a:pPr marL="457200" lvl="1" indent="0">
              <a:buNone/>
            </a:pPr>
            <a:r>
              <a:rPr lang="en-US" dirty="0" err="1"/>
              <a:t>y_pred</a:t>
            </a:r>
            <a:r>
              <a:rPr lang="en-US" dirty="0"/>
              <a:t> = </a:t>
            </a:r>
            <a:r>
              <a:rPr lang="en-US" dirty="0" err="1"/>
              <a:t>clf.predict</a:t>
            </a:r>
            <a:r>
              <a:rPr lang="en-US" dirty="0"/>
              <a:t>(</a:t>
            </a:r>
            <a:r>
              <a:rPr lang="en-US" dirty="0" err="1"/>
              <a:t>X_test</a:t>
            </a:r>
            <a:r>
              <a:rPr lang="en-US" dirty="0"/>
              <a:t>)</a:t>
            </a:r>
          </a:p>
          <a:p>
            <a:pPr marL="457200" lvl="1" indent="0">
              <a:buNone/>
            </a:pPr>
            <a:r>
              <a:rPr lang="en-US" dirty="0"/>
              <a:t>print("Accuracy:", </a:t>
            </a:r>
            <a:r>
              <a:rPr lang="en-US" dirty="0" err="1"/>
              <a:t>accuracy_score</a:t>
            </a:r>
            <a:r>
              <a:rPr lang="en-US" dirty="0"/>
              <a:t>(</a:t>
            </a:r>
            <a:r>
              <a:rPr lang="en-US" dirty="0" err="1"/>
              <a:t>y_test</a:t>
            </a:r>
            <a:r>
              <a:rPr lang="en-US" dirty="0"/>
              <a:t>, </a:t>
            </a:r>
            <a:r>
              <a:rPr lang="en-US" dirty="0" err="1"/>
              <a:t>y_pred</a:t>
            </a:r>
            <a:r>
              <a:rPr lang="en-US" dirty="0"/>
              <a:t>))</a:t>
            </a:r>
          </a:p>
          <a:p>
            <a:pPr marL="457200" lvl="1" indent="0">
              <a:buNone/>
            </a:pPr>
            <a:r>
              <a:rPr lang="en-US" dirty="0"/>
              <a:t>print(</a:t>
            </a:r>
            <a:r>
              <a:rPr lang="en-US" dirty="0" err="1"/>
              <a:t>classification_report</a:t>
            </a:r>
            <a:r>
              <a:rPr lang="en-US" dirty="0"/>
              <a:t>(</a:t>
            </a:r>
            <a:r>
              <a:rPr lang="en-US" dirty="0" err="1"/>
              <a:t>y_test</a:t>
            </a:r>
            <a:r>
              <a:rPr lang="en-US" dirty="0"/>
              <a:t>, </a:t>
            </a:r>
            <a:r>
              <a:rPr lang="en-US" dirty="0" err="1"/>
              <a:t>y_pred</a:t>
            </a:r>
            <a:r>
              <a:rPr lang="en-US" dirty="0"/>
              <a:t>))</a:t>
            </a:r>
          </a:p>
          <a:p>
            <a:endParaRPr lang="en-US" dirty="0"/>
          </a:p>
        </p:txBody>
      </p:sp>
    </p:spTree>
    <p:extLst>
      <p:ext uri="{BB962C8B-B14F-4D97-AF65-F5344CB8AC3E}">
        <p14:creationId xmlns:p14="http://schemas.microsoft.com/office/powerpoint/2010/main" val="457134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2578-2184-7367-E9AC-887510CB05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7C5E23-B581-3949-6C3E-454310E9258F}"/>
              </a:ext>
            </a:extLst>
          </p:cNvPr>
          <p:cNvSpPr>
            <a:spLocks noGrp="1"/>
          </p:cNvSpPr>
          <p:nvPr>
            <p:ph idx="1"/>
          </p:nvPr>
        </p:nvSpPr>
        <p:spPr/>
        <p:txBody>
          <a:bodyPr/>
          <a:lstStyle/>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(X, y, </a:t>
            </a:r>
            <a:r>
              <a:rPr lang="en-US" dirty="0" err="1">
                <a:solidFill>
                  <a:srgbClr val="C00000"/>
                </a:solidFill>
              </a:rPr>
              <a:t>test_size</a:t>
            </a:r>
            <a:r>
              <a:rPr lang="en-US" dirty="0">
                <a:solidFill>
                  <a:srgbClr val="C00000"/>
                </a:solidFill>
              </a:rPr>
              <a:t>=0.2</a:t>
            </a:r>
            <a:r>
              <a:rPr lang="en-US" dirty="0"/>
              <a:t>, </a:t>
            </a:r>
            <a:r>
              <a:rPr lang="en-US" dirty="0" err="1"/>
              <a:t>random_state</a:t>
            </a:r>
            <a:r>
              <a:rPr lang="en-US" dirty="0"/>
              <a:t>=42)</a:t>
            </a:r>
          </a:p>
          <a:p>
            <a:endParaRPr lang="en-US" dirty="0"/>
          </a:p>
          <a:p>
            <a:r>
              <a:rPr lang="en-US" dirty="0"/>
              <a:t>Hold out Method: 20% hold out</a:t>
            </a:r>
          </a:p>
          <a:p>
            <a:endParaRPr lang="en-US" dirty="0"/>
          </a:p>
          <a:p>
            <a:endParaRPr lang="en-US" dirty="0"/>
          </a:p>
        </p:txBody>
      </p:sp>
    </p:spTree>
    <p:extLst>
      <p:ext uri="{BB962C8B-B14F-4D97-AF65-F5344CB8AC3E}">
        <p14:creationId xmlns:p14="http://schemas.microsoft.com/office/powerpoint/2010/main" val="3986542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1CC2-D9ED-F07B-D4E4-E1D53B7EAF5E}"/>
              </a:ext>
            </a:extLst>
          </p:cNvPr>
          <p:cNvSpPr>
            <a:spLocks noGrp="1"/>
          </p:cNvSpPr>
          <p:nvPr>
            <p:ph type="title"/>
          </p:nvPr>
        </p:nvSpPr>
        <p:spPr/>
        <p:txBody>
          <a:bodyPr/>
          <a:lstStyle/>
          <a:p>
            <a:endParaRPr lang="en-US"/>
          </a:p>
        </p:txBody>
      </p:sp>
      <p:pic>
        <p:nvPicPr>
          <p:cNvPr id="1026" name="Picture 2" descr="Machine Learning - How to Diagnose Underfitting/Overfitting of Learning  Algorithm - Analytics Yogi">
            <a:extLst>
              <a:ext uri="{FF2B5EF4-FFF2-40B4-BE49-F238E27FC236}">
                <a16:creationId xmlns:a16="http://schemas.microsoft.com/office/drawing/2014/main" id="{44D00C79-4A34-CE10-3ED7-A89545CCA8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511" y="1893345"/>
            <a:ext cx="9109746" cy="436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93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A14E-424D-B695-5763-33E3DEE23318}"/>
              </a:ext>
            </a:extLst>
          </p:cNvPr>
          <p:cNvSpPr>
            <a:spLocks noGrp="1"/>
          </p:cNvSpPr>
          <p:nvPr>
            <p:ph type="title"/>
          </p:nvPr>
        </p:nvSpPr>
        <p:spPr/>
        <p:txBody>
          <a:bodyPr/>
          <a:lstStyle/>
          <a:p>
            <a:endParaRPr lang="en-US"/>
          </a:p>
        </p:txBody>
      </p:sp>
      <p:pic>
        <p:nvPicPr>
          <p:cNvPr id="3074" name="Picture 2" descr="3.1. Cross-validation: evaluating estimator performance — scikit-learn  1.7.1 documentation">
            <a:extLst>
              <a:ext uri="{FF2B5EF4-FFF2-40B4-BE49-F238E27FC236}">
                <a16:creationId xmlns:a16="http://schemas.microsoft.com/office/drawing/2014/main" id="{D43FD79A-ADDD-C49C-DF80-A53C55DFA9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9749" y="905624"/>
            <a:ext cx="7860709" cy="544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439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6800-59EC-B2F4-7325-E3436B7FE8C0}"/>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07726B3A-0848-4F9D-8990-4506DBC2B795}"/>
              </a:ext>
            </a:extLst>
          </p:cNvPr>
          <p:cNvSpPr>
            <a:spLocks noGrp="1"/>
          </p:cNvSpPr>
          <p:nvPr>
            <p:ph idx="1"/>
          </p:nvPr>
        </p:nvSpPr>
        <p:spPr>
          <a:xfrm>
            <a:off x="4453666" y="2008505"/>
            <a:ext cx="7448773" cy="4351338"/>
          </a:xfrm>
        </p:spPr>
        <p:txBody>
          <a:bodyPr>
            <a:normAutofit fontScale="92500" lnSpcReduction="10000"/>
          </a:bodyPr>
          <a:lstStyle/>
          <a:p>
            <a:r>
              <a:rPr lang="en-US" dirty="0"/>
              <a:t>Cross-validation divides the dataset into multiple "folds." \The model is trained on a subset of these folds and evaluated on the remaining "holdout" fold. </a:t>
            </a:r>
          </a:p>
          <a:p>
            <a:r>
              <a:rPr lang="en-US" dirty="0"/>
              <a:t>This process is repeated multiple times, with different folds serving as the holdout set each time. </a:t>
            </a:r>
          </a:p>
          <a:p>
            <a:r>
              <a:rPr lang="en-US" dirty="0"/>
              <a:t>The performance metrics are then averaged across all iterations, providing a more reliable estimate of the model's generalization ability on unseen data. </a:t>
            </a:r>
          </a:p>
          <a:p>
            <a:r>
              <a:rPr lang="en-US" dirty="0"/>
              <a:t>This helps identify overfitting, as an overfit model will show a significant drop in performance on the holdout folds compared to the training folds.</a:t>
            </a:r>
          </a:p>
        </p:txBody>
      </p:sp>
      <p:pic>
        <p:nvPicPr>
          <p:cNvPr id="5" name="Picture 4">
            <a:extLst>
              <a:ext uri="{FF2B5EF4-FFF2-40B4-BE49-F238E27FC236}">
                <a16:creationId xmlns:a16="http://schemas.microsoft.com/office/drawing/2014/main" id="{4182BE72-4C56-DD2F-5B0D-9F6A5580DC93}"/>
              </a:ext>
            </a:extLst>
          </p:cNvPr>
          <p:cNvPicPr>
            <a:picLocks noChangeAspect="1"/>
          </p:cNvPicPr>
          <p:nvPr/>
        </p:nvPicPr>
        <p:blipFill>
          <a:blip r:embed="rId2"/>
          <a:stretch>
            <a:fillRect/>
          </a:stretch>
        </p:blipFill>
        <p:spPr>
          <a:xfrm>
            <a:off x="176604" y="2656794"/>
            <a:ext cx="3886201" cy="2689000"/>
          </a:xfrm>
          <a:prstGeom prst="rect">
            <a:avLst/>
          </a:prstGeom>
        </p:spPr>
      </p:pic>
    </p:spTree>
    <p:extLst>
      <p:ext uri="{BB962C8B-B14F-4D97-AF65-F5344CB8AC3E}">
        <p14:creationId xmlns:p14="http://schemas.microsoft.com/office/powerpoint/2010/main" val="102983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53BAF-3DFC-44E1-944D-5A9C46BCF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7FDB4-0F79-4193-7393-C34D8EFF2DAC}"/>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13AADC88-5E33-4588-DFE3-730F8AA8700E}"/>
              </a:ext>
            </a:extLst>
          </p:cNvPr>
          <p:cNvSpPr>
            <a:spLocks noGrp="1"/>
          </p:cNvSpPr>
          <p:nvPr>
            <p:ph idx="1"/>
          </p:nvPr>
        </p:nvSpPr>
        <p:spPr>
          <a:xfrm>
            <a:off x="838200" y="911225"/>
            <a:ext cx="10515600" cy="4351338"/>
          </a:xfrm>
        </p:spPr>
        <p:txBody>
          <a:bodyPr/>
          <a:lstStyle/>
          <a:p>
            <a:endParaRPr lang="en-IN" dirty="0"/>
          </a:p>
          <a:p>
            <a:pPr marL="0" indent="0" algn="ctr">
              <a:buNone/>
            </a:pPr>
            <a:endParaRPr lang="en-IN" dirty="0"/>
          </a:p>
          <a:p>
            <a:pPr marL="0" indent="0" algn="ctr">
              <a:buNone/>
            </a:pPr>
            <a:endParaRPr lang="en-IN" sz="4800" dirty="0"/>
          </a:p>
          <a:p>
            <a:pPr marL="0" indent="0" algn="ctr">
              <a:buNone/>
            </a:pPr>
            <a:r>
              <a:rPr lang="en-IN" sz="5000" dirty="0"/>
              <a:t>Introduction to Data and Dataset</a:t>
            </a:r>
          </a:p>
        </p:txBody>
      </p:sp>
      <p:sp>
        <p:nvSpPr>
          <p:cNvPr id="5" name="Slide Number Placeholder 4">
            <a:extLst>
              <a:ext uri="{FF2B5EF4-FFF2-40B4-BE49-F238E27FC236}">
                <a16:creationId xmlns:a16="http://schemas.microsoft.com/office/drawing/2014/main" id="{96B2CAB3-424E-DBCB-0E27-A90CEC4E88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3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49F09-CBC3-A022-B3BF-B508C4CD7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C2596-CD57-3509-AF52-63F65ABA7811}"/>
              </a:ext>
            </a:extLst>
          </p:cNvPr>
          <p:cNvSpPr>
            <a:spLocks noGrp="1"/>
          </p:cNvSpPr>
          <p:nvPr>
            <p:ph type="title"/>
          </p:nvPr>
        </p:nvSpPr>
        <p:spPr>
          <a:xfrm>
            <a:off x="318911" y="136525"/>
            <a:ext cx="10515600" cy="1325563"/>
          </a:xfrm>
        </p:spPr>
        <p:txBody>
          <a:bodyPr/>
          <a:lstStyle/>
          <a:p>
            <a:r>
              <a:rPr lang="en-IN" dirty="0"/>
              <a:t>What is Data ?</a:t>
            </a:r>
          </a:p>
        </p:txBody>
      </p:sp>
      <p:sp>
        <p:nvSpPr>
          <p:cNvPr id="3" name="Content Placeholder 2">
            <a:extLst>
              <a:ext uri="{FF2B5EF4-FFF2-40B4-BE49-F238E27FC236}">
                <a16:creationId xmlns:a16="http://schemas.microsoft.com/office/drawing/2014/main" id="{750C4420-08E4-CCE2-2D09-A6EDA57A68B0}"/>
              </a:ext>
            </a:extLst>
          </p:cNvPr>
          <p:cNvSpPr>
            <a:spLocks noGrp="1"/>
          </p:cNvSpPr>
          <p:nvPr>
            <p:ph idx="1"/>
          </p:nvPr>
        </p:nvSpPr>
        <p:spPr>
          <a:xfrm>
            <a:off x="318911" y="1460500"/>
            <a:ext cx="10515600" cy="5166078"/>
          </a:xfrm>
        </p:spPr>
        <p:txBody>
          <a:bodyPr>
            <a:normAutofit/>
          </a:bodyPr>
          <a:lstStyle/>
          <a:p>
            <a:pPr algn="just">
              <a:spcAft>
                <a:spcPts val="1200"/>
              </a:spcAft>
            </a:pPr>
            <a:r>
              <a:rPr lang="en-US" dirty="0"/>
              <a:t>Data refers to individual facts, measurements, or observations. </a:t>
            </a:r>
            <a:r>
              <a:rPr lang="en-US" i="1" dirty="0"/>
              <a:t>(Datum-singular)</a:t>
            </a:r>
            <a:endParaRPr lang="en-US" dirty="0"/>
          </a:p>
          <a:p>
            <a:pPr algn="just">
              <a:spcAft>
                <a:spcPts val="1200"/>
              </a:spcAft>
            </a:pPr>
            <a:r>
              <a:rPr lang="en-US" dirty="0"/>
              <a:t>These are raw, unprocessed pieces of information</a:t>
            </a:r>
          </a:p>
          <a:p>
            <a:pPr algn="just">
              <a:spcAft>
                <a:spcPts val="1200"/>
              </a:spcAft>
            </a:pPr>
            <a:r>
              <a:rPr lang="en-US" b="1" dirty="0"/>
              <a:t>Examples:</a:t>
            </a:r>
          </a:p>
          <a:p>
            <a:pPr lvl="1" algn="just">
              <a:spcAft>
                <a:spcPts val="600"/>
              </a:spcAft>
            </a:pPr>
            <a:r>
              <a:rPr lang="en-US" dirty="0"/>
              <a:t>A single temperature reading: 28°C</a:t>
            </a:r>
          </a:p>
          <a:p>
            <a:pPr lvl="1" algn="just">
              <a:spcAft>
                <a:spcPts val="600"/>
              </a:spcAft>
            </a:pPr>
            <a:r>
              <a:rPr lang="en-US" dirty="0"/>
              <a:t>A single user name: "John Doe”</a:t>
            </a:r>
          </a:p>
          <a:p>
            <a:pPr lvl="1" algn="just">
              <a:spcAft>
                <a:spcPts val="600"/>
              </a:spcAft>
            </a:pPr>
            <a:r>
              <a:rPr lang="en-US" dirty="0"/>
              <a:t>A single sales figure: ₹5000</a:t>
            </a:r>
          </a:p>
          <a:p>
            <a:pPr lvl="1" algn="just">
              <a:spcAft>
                <a:spcPts val="600"/>
              </a:spcAft>
            </a:pPr>
            <a:r>
              <a:rPr lang="en-US" dirty="0"/>
              <a:t>Multiple temperature readings: 28°C , 30°C , 34°C , 29°C , 25°C </a:t>
            </a:r>
          </a:p>
          <a:p>
            <a:pPr lvl="1" algn="just">
              <a:spcAft>
                <a:spcPts val="600"/>
              </a:spcAft>
            </a:pPr>
            <a:r>
              <a:rPr lang="en-US" dirty="0"/>
              <a:t>Multiple user names: “John Doe”, “Alice, “Rachel”</a:t>
            </a:r>
          </a:p>
          <a:p>
            <a:pPr lvl="1" algn="just">
              <a:spcAft>
                <a:spcPts val="600"/>
              </a:spcAft>
            </a:pPr>
            <a:r>
              <a:rPr lang="en-US" dirty="0"/>
              <a:t>Multiple sales figure: ₹5000, ₹4000, ₹3000, ₹1000</a:t>
            </a:r>
          </a:p>
          <a:p>
            <a:pPr lvl="1" algn="just">
              <a:spcAft>
                <a:spcPts val="600"/>
              </a:spcAft>
            </a:pPr>
            <a:endParaRPr lang="en-US" dirty="0"/>
          </a:p>
        </p:txBody>
      </p:sp>
      <p:sp>
        <p:nvSpPr>
          <p:cNvPr id="5" name="Slide Number Placeholder 4">
            <a:extLst>
              <a:ext uri="{FF2B5EF4-FFF2-40B4-BE49-F238E27FC236}">
                <a16:creationId xmlns:a16="http://schemas.microsoft.com/office/drawing/2014/main" id="{94F60A9E-E598-B692-6D07-0787CA73B3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40386C-058A-473C-BBCC-73C81FD9006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B7FAC4E-4091-909E-F715-75B5583B9798}"/>
              </a:ext>
            </a:extLst>
          </p:cNvPr>
          <p:cNvSpPr txBox="1"/>
          <p:nvPr/>
        </p:nvSpPr>
        <p:spPr>
          <a:xfrm>
            <a:off x="6397976" y="4002619"/>
            <a:ext cx="469617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Datum: Single piece of information, smallest unit of data</a:t>
            </a:r>
          </a:p>
        </p:txBody>
      </p:sp>
      <p:sp>
        <p:nvSpPr>
          <p:cNvPr id="7" name="Left Brace 6">
            <a:extLst>
              <a:ext uri="{FF2B5EF4-FFF2-40B4-BE49-F238E27FC236}">
                <a16:creationId xmlns:a16="http://schemas.microsoft.com/office/drawing/2014/main" id="{AB554821-AC32-D9E6-4676-8A245CBDEDB7}"/>
              </a:ext>
            </a:extLst>
          </p:cNvPr>
          <p:cNvSpPr/>
          <p:nvPr/>
        </p:nvSpPr>
        <p:spPr>
          <a:xfrm flipH="1">
            <a:off x="5531553" y="3755336"/>
            <a:ext cx="835377" cy="132556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619EE9C-CB89-1139-4B30-82242908B0C9}"/>
              </a:ext>
            </a:extLst>
          </p:cNvPr>
          <p:cNvSpPr txBox="1"/>
          <p:nvPr/>
        </p:nvSpPr>
        <p:spPr>
          <a:xfrm>
            <a:off x="9812864" y="5212834"/>
            <a:ext cx="21674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Multiple data points/ values</a:t>
            </a:r>
          </a:p>
        </p:txBody>
      </p:sp>
      <p:sp>
        <p:nvSpPr>
          <p:cNvPr id="8" name="Left Brace 7">
            <a:extLst>
              <a:ext uri="{FF2B5EF4-FFF2-40B4-BE49-F238E27FC236}">
                <a16:creationId xmlns:a16="http://schemas.microsoft.com/office/drawing/2014/main" id="{B0C64870-4F8C-B07D-BF50-E4DEC378919F}"/>
              </a:ext>
            </a:extLst>
          </p:cNvPr>
          <p:cNvSpPr/>
          <p:nvPr/>
        </p:nvSpPr>
        <p:spPr>
          <a:xfrm flipH="1">
            <a:off x="8977487" y="5150217"/>
            <a:ext cx="835377" cy="132556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786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5384</Words>
  <Application>Microsoft Macintosh PowerPoint</Application>
  <PresentationFormat>Widescreen</PresentationFormat>
  <Paragraphs>709</Paragraphs>
  <Slides>76</Slides>
  <Notes>19</Notes>
  <HiddenSlides>12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76</vt:i4>
      </vt:variant>
    </vt:vector>
  </HeadingPairs>
  <TitlesOfParts>
    <vt:vector size="88" baseType="lpstr">
      <vt:lpstr>Arial</vt:lpstr>
      <vt:lpstr>Calibri</vt:lpstr>
      <vt:lpstr>Calibri Light</vt:lpstr>
      <vt:lpstr>Cambria Math</vt:lpstr>
      <vt:lpstr>Courier New</vt:lpstr>
      <vt:lpstr>Google Sans</vt:lpstr>
      <vt:lpstr>OpenSans-Bold</vt:lpstr>
      <vt:lpstr>OpenSans-Regular</vt:lpstr>
      <vt:lpstr>Prompt-Bold</vt:lpstr>
      <vt:lpstr>Times New Roman</vt:lpstr>
      <vt:lpstr>Office Theme</vt:lpstr>
      <vt:lpstr>1_Office Theme</vt:lpstr>
      <vt:lpstr>UML502</vt:lpstr>
      <vt:lpstr>Image Properties</vt:lpstr>
      <vt:lpstr>PowerPoint Presentation</vt:lpstr>
      <vt:lpstr>Q4 Assignment 1</vt:lpstr>
      <vt:lpstr>Image = Array of Numbers</vt:lpstr>
      <vt:lpstr>Another Example</vt:lpstr>
      <vt:lpstr>What we learned?</vt:lpstr>
      <vt:lpstr>PowerPoint Presentation</vt:lpstr>
      <vt:lpstr>What is Data ?</vt:lpstr>
      <vt:lpstr>What is Data ? (contd…)</vt:lpstr>
      <vt:lpstr>What is Dataset ?</vt:lpstr>
      <vt:lpstr>What is Dataset ?</vt:lpstr>
      <vt:lpstr>Dataset</vt:lpstr>
      <vt:lpstr>PowerPoint Presentation</vt:lpstr>
      <vt:lpstr>Labelled Dataset</vt:lpstr>
      <vt:lpstr>Unlabelled Dataset</vt:lpstr>
      <vt:lpstr>Labelled Dataset</vt:lpstr>
      <vt:lpstr>Unlabelled Dataset</vt:lpstr>
      <vt:lpstr>Attribute/Features Values</vt:lpstr>
      <vt:lpstr>Types of Features/ Attribute</vt:lpstr>
      <vt:lpstr>Qualitative Features</vt:lpstr>
      <vt:lpstr>Qualitative Features</vt:lpstr>
      <vt:lpstr>Qualitative Features</vt:lpstr>
      <vt:lpstr>Qualitative Features - Characteristics</vt:lpstr>
      <vt:lpstr>Quantitative Features</vt:lpstr>
      <vt:lpstr>Quantitative Features</vt:lpstr>
      <vt:lpstr>Types of Quantitative Features</vt:lpstr>
      <vt:lpstr>Types of Quantitative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Handling Missing Values</vt:lpstr>
      <vt:lpstr>Handling Missing Values</vt:lpstr>
      <vt:lpstr>Normalization</vt:lpstr>
      <vt:lpstr>Standardization</vt:lpstr>
      <vt:lpstr>Discretization</vt:lpstr>
      <vt:lpstr>Binarization (One Hot Encoding)</vt:lpstr>
      <vt:lpstr>PowerPoint Presentation</vt:lpstr>
      <vt:lpstr>Example: </vt:lpstr>
      <vt:lpstr>Similarity and Correlation Analysis</vt:lpstr>
      <vt:lpstr>Similarity Measures</vt:lpstr>
      <vt:lpstr>Similarity Measures</vt:lpstr>
      <vt:lpstr>Similarity Measures</vt:lpstr>
      <vt:lpstr>Jaccard Similarity</vt:lpstr>
      <vt:lpstr>Similarity in Texts</vt:lpstr>
      <vt:lpstr>Similarity Measures</vt:lpstr>
      <vt:lpstr>PowerPoint Presentation</vt:lpstr>
      <vt:lpstr>Example of Cosine with Numerical Data</vt:lpstr>
      <vt:lpstr>Correlation Analysis</vt:lpstr>
      <vt:lpstr>Python Libraries</vt:lpstr>
      <vt:lpstr>scikit</vt:lpstr>
      <vt:lpstr>PowerPoint Presentation</vt:lpstr>
      <vt:lpstr>PowerPoint Presentation</vt:lpstr>
      <vt:lpstr>PowerPoint Presentation</vt:lpstr>
      <vt:lpstr>PowerPoint Presentation</vt:lpstr>
      <vt:lpstr>PowerPoint Presentation</vt:lpstr>
      <vt:lpstr>PowerPoint Presentation</vt:lpstr>
      <vt:lpstr>Cross-Validation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Manisha Malik</dc:creator>
  <cp:lastModifiedBy>Manisha Malik</cp:lastModifiedBy>
  <cp:revision>141</cp:revision>
  <dcterms:created xsi:type="dcterms:W3CDTF">2025-08-04T16:03:34Z</dcterms:created>
  <dcterms:modified xsi:type="dcterms:W3CDTF">2025-08-19T08:56:42Z</dcterms:modified>
</cp:coreProperties>
</file>